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9"/>
  </p:notesMasterIdLst>
  <p:handoutMasterIdLst>
    <p:handoutMasterId r:id="rId20"/>
  </p:handoutMasterIdLst>
  <p:sldIdLst>
    <p:sldId id="286" r:id="rId3"/>
    <p:sldId id="287" r:id="rId4"/>
    <p:sldId id="288" r:id="rId5"/>
    <p:sldId id="289" r:id="rId6"/>
    <p:sldId id="290" r:id="rId7"/>
    <p:sldId id="307" r:id="rId8"/>
    <p:sldId id="292" r:id="rId9"/>
    <p:sldId id="294" r:id="rId10"/>
    <p:sldId id="361" r:id="rId11"/>
    <p:sldId id="362" r:id="rId12"/>
    <p:sldId id="363" r:id="rId13"/>
    <p:sldId id="364" r:id="rId14"/>
    <p:sldId id="365" r:id="rId15"/>
    <p:sldId id="368" r:id="rId16"/>
    <p:sldId id="369" r:id="rId17"/>
    <p:sldId id="349" r:id="rId18"/>
  </p:sldIdLst>
  <p:sldSz cx="12192000" cy="6858000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</p:clrMru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876" autoAdjust="0"/>
    <p:restoredTop sz="94660"/>
  </p:normalViewPr>
  <p:slideViewPr>
    <p:cSldViewPr snapToGrid="0">
      <p:cViewPr varScale="1">
        <p:scale>
          <a:sx n="62" d="100"/>
          <a:sy n="62" d="100"/>
        </p:scale>
        <p:origin x="-90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5427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5427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88FD0F3-A17D-4C10-B190-2F35D0F20533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8824"/>
            <a:ext cx="2945659" cy="495426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378824"/>
            <a:ext cx="2945659" cy="495426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EBACC22-172C-46A2-9A5E-0767CD2E87F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5427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5427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D2CCBD7-F471-4A55-BB21-9FAC2B4B6DEF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1233488"/>
            <a:ext cx="5927725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5" tIns="45717" rIns="91435" bIns="45717" rtlCol="0" anchor="ctr"/>
          <a:lstStyle/>
          <a:p>
            <a:pPr lvl="0"/>
            <a:endParaRPr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35" tIns="45717" rIns="91435" bIns="45717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824"/>
            <a:ext cx="2945659" cy="495426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378824"/>
            <a:ext cx="2945659" cy="495426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7E9158F-8D7C-411F-9A43-78C42EAC2FA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smtClean="0">
                <a:ea typeface="新細明體" pitchFamily="18" charset="-120"/>
              </a:rPr>
              <a:t>詳細操作、上傳檔案說明請見「電子檔案規格轉檔與上傳說明」</a:t>
            </a:r>
          </a:p>
        </p:txBody>
      </p:sp>
      <p:sp>
        <p:nvSpPr>
          <p:cNvPr id="4813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BD2403-B479-428C-A9EC-B42DCDA4B14A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TW" smtClean="0"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TW" altLang="en-US" smtClean="0">
                <a:ea typeface="新細明體" pitchFamily="18" charset="-120"/>
              </a:rPr>
              <a:t>請輸入口試委員資料！ 中文職稱皆必備</a:t>
            </a:r>
            <a:br>
              <a:rPr lang="zh-TW" altLang="en-US" smtClean="0">
                <a:ea typeface="新細明體" pitchFamily="18" charset="-120"/>
              </a:rPr>
            </a:br>
            <a:r>
              <a:rPr lang="zh-TW" altLang="en-US" smtClean="0">
                <a:ea typeface="新細明體" pitchFamily="18" charset="-120"/>
              </a:rPr>
              <a:t>指導教授的中英文姓名、電子郵件信箱必備</a:t>
            </a:r>
            <a:br>
              <a:rPr lang="zh-TW" altLang="en-US" smtClean="0">
                <a:ea typeface="新細明體" pitchFamily="18" charset="-120"/>
              </a:rPr>
            </a:br>
            <a:r>
              <a:rPr lang="zh-TW" altLang="en-US" smtClean="0">
                <a:ea typeface="新細明體" pitchFamily="18" charset="-120"/>
              </a:rPr>
              <a:t>共同指導教授的中英文姓名必備</a:t>
            </a:r>
          </a:p>
        </p:txBody>
      </p:sp>
      <p:sp>
        <p:nvSpPr>
          <p:cNvPr id="4915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A268EF-18D4-4B6F-A3E8-32DCE86656EC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TW" smtClean="0"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>
            <a:normAutofit/>
          </a:bodyPr>
          <a:lstStyle>
            <a:lvl1pPr algn="l">
              <a:defRPr sz="54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7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8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9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0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1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2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3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4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5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6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7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8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19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32" name="Group 111"/>
          <p:cNvGrpSpPr/>
          <p:nvPr/>
        </p:nvGrpSpPr>
        <p:grpSpPr>
          <a:xfrm>
            <a:off x="5322489" y="34361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sp>
        <p:nvSpPr>
          <p:cNvPr id="97" name="Picture Placeholder 33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11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25" name="Picture Placeholder 33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6465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048893"/>
            <a:ext cx="22860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5" name="Date Placeholder 5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3140A-3EEA-48DB-8F30-8C309DC58C5B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6" name="Footer Placeholder 6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7" name="Slide Number Placeholder 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FD53E-FE4E-4689-9748-D6CD3C4D175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7BC7F-2A2E-4452-9E93-489DEF790D36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13861-742A-439B-A094-33811F9DAAD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595313" y="781050"/>
            <a:ext cx="6434137" cy="5054600"/>
            <a:chOff x="5162444" y="781398"/>
            <a:chExt cx="6433398" cy="5053665"/>
          </a:xfrm>
        </p:grpSpPr>
        <p:sp>
          <p:nvSpPr>
            <p:cNvPr id="6" name="Freeform 42"/>
            <p:cNvSpPr>
              <a:spLocks/>
            </p:cNvSpPr>
            <p:nvPr/>
          </p:nvSpPr>
          <p:spPr bwMode="auto">
            <a:xfrm rot="16200000" flipV="1">
              <a:off x="3342718" y="3275693"/>
              <a:ext cx="3828342" cy="17460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7" name="Freeform 43"/>
            <p:cNvSpPr>
              <a:spLocks/>
            </p:cNvSpPr>
            <p:nvPr/>
          </p:nvSpPr>
          <p:spPr bwMode="auto">
            <a:xfrm rot="16200000" flipV="1">
              <a:off x="9565004" y="3299501"/>
              <a:ext cx="3837865" cy="17461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grpSp>
          <p:nvGrpSpPr>
            <p:cNvPr id="8" name="Group 10"/>
            <p:cNvGrpSpPr>
              <a:grpSpLocks/>
            </p:cNvGrpSpPr>
            <p:nvPr/>
          </p:nvGrpSpPr>
          <p:grpSpPr bwMode="auto"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17" name="Freeform 41"/>
              <p:cNvSpPr>
                <a:spLocks/>
              </p:cNvSpPr>
              <p:nvPr/>
            </p:nvSpPr>
            <p:spPr bwMode="auto">
              <a:xfrm rot="16200000" flipV="1">
                <a:off x="9392238" y="4188656"/>
                <a:ext cx="15872" cy="3086477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>
                  <a:latin typeface="+mn-lt"/>
                  <a:ea typeface="+mn-ea"/>
                </a:endParaRPr>
              </a:p>
            </p:txBody>
          </p:sp>
          <p:sp>
            <p:nvSpPr>
              <p:cNvPr id="18" name="Freeform 44"/>
              <p:cNvSpPr>
                <a:spLocks/>
              </p:cNvSpPr>
              <p:nvPr/>
            </p:nvSpPr>
            <p:spPr bwMode="auto">
              <a:xfrm rot="16200000" flipV="1">
                <a:off x="9367555" y="-651448"/>
                <a:ext cx="12698" cy="3033937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>
                  <a:latin typeface="+mn-lt"/>
                  <a:ea typeface="+mn-ea"/>
                </a:endParaRPr>
              </a:p>
            </p:txBody>
          </p:sp>
        </p:grpSp>
        <p:sp>
          <p:nvSpPr>
            <p:cNvPr id="9" name="Freeform 45"/>
            <p:cNvSpPr>
              <a:spLocks noEditPoints="1"/>
            </p:cNvSpPr>
            <p:nvPr/>
          </p:nvSpPr>
          <p:spPr bwMode="auto">
            <a:xfrm rot="16200000" flipV="1">
              <a:off x="5185477" y="5323170"/>
              <a:ext cx="477750" cy="523815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0" name="Freeform 46"/>
            <p:cNvSpPr>
              <a:spLocks noEditPoints="1"/>
            </p:cNvSpPr>
            <p:nvPr/>
          </p:nvSpPr>
          <p:spPr bwMode="auto">
            <a:xfrm rot="16200000" flipV="1">
              <a:off x="5197382" y="5323965"/>
              <a:ext cx="477749" cy="512704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1" name="Freeform 47"/>
            <p:cNvSpPr>
              <a:spLocks noEditPoints="1"/>
            </p:cNvSpPr>
            <p:nvPr/>
          </p:nvSpPr>
          <p:spPr bwMode="auto">
            <a:xfrm rot="16200000" flipV="1">
              <a:off x="11077601" y="5321583"/>
              <a:ext cx="507906" cy="51905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2" name="Freeform 48"/>
            <p:cNvSpPr>
              <a:spLocks noEditPoints="1"/>
            </p:cNvSpPr>
            <p:nvPr/>
          </p:nvSpPr>
          <p:spPr bwMode="auto">
            <a:xfrm rot="16200000" flipV="1">
              <a:off x="11092679" y="5320789"/>
              <a:ext cx="471401" cy="534926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3" name="Freeform 49"/>
            <p:cNvSpPr>
              <a:spLocks noEditPoints="1"/>
            </p:cNvSpPr>
            <p:nvPr/>
          </p:nvSpPr>
          <p:spPr bwMode="auto">
            <a:xfrm rot="16200000" flipV="1">
              <a:off x="11051408" y="771858"/>
              <a:ext cx="468226" cy="519052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4" name="Freeform 50"/>
            <p:cNvSpPr>
              <a:spLocks noEditPoints="1"/>
            </p:cNvSpPr>
            <p:nvPr/>
          </p:nvSpPr>
          <p:spPr bwMode="auto">
            <a:xfrm rot="16200000" flipV="1">
              <a:off x="11044265" y="786937"/>
              <a:ext cx="468226" cy="488894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5" name="Freeform 51"/>
            <p:cNvSpPr>
              <a:spLocks noEditPoints="1"/>
            </p:cNvSpPr>
            <p:nvPr/>
          </p:nvSpPr>
          <p:spPr bwMode="auto">
            <a:xfrm rot="16200000" flipV="1">
              <a:off x="5232300" y="721066"/>
              <a:ext cx="423785" cy="544449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6" name="Freeform 52"/>
            <p:cNvSpPr>
              <a:spLocks noEditPoints="1"/>
            </p:cNvSpPr>
            <p:nvPr/>
          </p:nvSpPr>
          <p:spPr bwMode="auto">
            <a:xfrm rot="16200000" flipV="1">
              <a:off x="5241825" y="749637"/>
              <a:ext cx="428546" cy="492068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885CD-313C-49FB-BFF9-88FDD53D19BA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595A3-F749-4F92-A305-B8C94ADDF56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F83FF-A779-415C-8395-3F9E060A78BF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242D9-7E6D-4651-9601-5B965F5E42F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C6BA8-6510-45A9-B0A4-9C256BA99F88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C360C-2870-495E-A97B-CA0FADBD8FA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/>
        </p:nvSpPr>
        <p:spPr bwMode="auto">
          <a:xfrm>
            <a:off x="609600" y="152400"/>
            <a:ext cx="10972800" cy="990600"/>
          </a:xfrm>
          <a:prstGeom prst="rect">
            <a:avLst/>
          </a:prstGeom>
        </p:spPr>
        <p:txBody>
          <a:bodyPr anchor="b"/>
          <a:lstStyle/>
          <a:p>
            <a:pPr eaLnBrk="0" hangingPunct="0">
              <a:defRPr/>
            </a:pPr>
            <a:endParaRPr kumimoji="0" lang="zh-TW" altLang="en-US" sz="3200">
              <a:solidFill>
                <a:schemeClr val="tx2"/>
              </a:solidFill>
              <a:latin typeface="Bookman Old Style" pitchFamily="18" charset="0"/>
              <a:ea typeface="標楷體" pitchFamily="65" charset="-120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 bwMode="auto">
          <a:xfrm>
            <a:off x="609600" y="1219200"/>
            <a:ext cx="10972800" cy="4910138"/>
          </a:xfrm>
          <a:prstGeom prst="rect">
            <a:avLst/>
          </a:prstGeom>
        </p:spPr>
        <p:txBody>
          <a:bodyPr/>
          <a:lstStyle/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  <a:defRPr/>
            </a:pPr>
            <a:endParaRPr kumimoji="0" lang="zh-TW" altLang="en-US" sz="2600">
              <a:latin typeface="Gill Sans MT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7F64F-3907-4CBC-8437-71B4246E1A98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DE264-564E-402E-AFAC-D0098D946A1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EA3F6-65F9-4A49-BBD3-897101CBDDB8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65DC8-2020-4789-894A-C3BC1461131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5D3DC-7DED-46FD-9A99-6565D8AE960F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E5C33-6FA9-4831-97B9-9EF673C07E6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E52D9-E882-4177-A043-2D3669546C9A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43847-2DA4-4F19-9C2A-B9C9156D911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627B9-7F9A-4281-B1F5-253836207195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013A2-14A9-423A-839D-422A572385A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7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8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9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0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1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2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3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4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5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6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7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8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19" name="Group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sp>
        <p:nvSpPr>
          <p:cNvPr id="36" name="Picture Placeholder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37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2" name="Date Placeholder 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A7476-BA93-41F2-A1EC-C7B9D9A39D27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33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4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CB048-2007-4D3D-8E1A-820BC34A7E1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4"/>
          <p:cNvGrpSpPr>
            <a:grpSpLocks noChangeAspect="1"/>
          </p:cNvGrpSpPr>
          <p:nvPr/>
        </p:nvGrpSpPr>
        <p:grpSpPr>
          <a:xfrm rot="5400000">
            <a:off x="4030971" y="647727"/>
            <a:ext cx="4116828" cy="338328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21" name="Group 51"/>
          <p:cNvGrpSpPr>
            <a:grpSpLocks noChangeAspect="1"/>
          </p:cNvGrpSpPr>
          <p:nvPr/>
        </p:nvGrpSpPr>
        <p:grpSpPr>
          <a:xfrm rot="5400000">
            <a:off x="263071" y="1127733"/>
            <a:ext cx="4114800" cy="3381614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2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3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4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5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6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7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8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9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0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1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2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3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34" name="Group 64"/>
          <p:cNvGrpSpPr>
            <a:grpSpLocks noChangeAspect="1"/>
          </p:cNvGrpSpPr>
          <p:nvPr/>
        </p:nvGrpSpPr>
        <p:grpSpPr>
          <a:xfrm rot="5400000">
            <a:off x="7803905" y="1127738"/>
            <a:ext cx="4114800" cy="338161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sp>
        <p:nvSpPr>
          <p:cNvPr id="78" name="Picture Placeholder 33"/>
          <p:cNvSpPr>
            <a:spLocks noGrp="1"/>
          </p:cNvSpPr>
          <p:nvPr>
            <p:ph type="pic" sz="quarter" idx="18"/>
          </p:nvPr>
        </p:nvSpPr>
        <p:spPr>
          <a:xfrm>
            <a:off x="4599885" y="53340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79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834571" y="101359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80" name="Picture Placeholder 33"/>
          <p:cNvSpPr>
            <a:spLocks noGrp="1"/>
          </p:cNvSpPr>
          <p:nvPr>
            <p:ph type="pic" sz="quarter" idx="20"/>
          </p:nvPr>
        </p:nvSpPr>
        <p:spPr>
          <a:xfrm>
            <a:off x="8375405" y="1013591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948871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582378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489705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7" name="Date Placeholder 5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97EE7-164A-46B8-8259-407C786595A8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8" name="Footer Placeholder 6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9" name="Slide Number Placeholder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7F7F0-553D-4033-8AB2-1968102B6CA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5213" y="304800"/>
            <a:ext cx="10058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zh-TW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65213" y="1752600"/>
            <a:ext cx="100584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3" y="6019800"/>
            <a:ext cx="1397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3BF05D-7932-4553-9BD9-4AB136E0A3A9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0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0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8B358FF-CB86-427F-918B-35E06109F2F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79" r:id="rId2"/>
    <p:sldLayoutId id="2147483787" r:id="rId3"/>
    <p:sldLayoutId id="2147483780" r:id="rId4"/>
    <p:sldLayoutId id="2147483781" r:id="rId5"/>
    <p:sldLayoutId id="2147483782" r:id="rId6"/>
    <p:sldLayoutId id="2147483783" r:id="rId7"/>
    <p:sldLayoutId id="2147483788" r:id="rId8"/>
    <p:sldLayoutId id="2147483789" r:id="rId9"/>
    <p:sldLayoutId id="2147483790" r:id="rId10"/>
    <p:sldLayoutId id="2147483784" r:id="rId11"/>
    <p:sldLayoutId id="2147483791" r:id="rId12"/>
    <p:sldLayoutId id="2147483785" r:id="rId13"/>
    <p:sldLayoutId id="2147483792" r:id="rId14"/>
    <p:sldLayoutId id="2147483793" r:id="rId15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rgbClr val="4D290B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9pPr>
    </p:titleStyle>
    <p:bodyStyle>
      <a:lvl1pPr marL="346075" indent="-346075" algn="l" rtl="0" eaLnBrk="0" fontAlgn="base" hangingPunct="0">
        <a:spcBef>
          <a:spcPts val="18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ts val="12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ts val="8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內容版面配置區 16" descr="pic 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73288" y="1658938"/>
            <a:ext cx="6913562" cy="4937125"/>
          </a:xfrm>
        </p:spPr>
      </p:pic>
      <p:sp>
        <p:nvSpPr>
          <p:cNvPr id="25606" name="投影片編號版面配置區 9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84C543-844E-40A0-A510-E1F3CC4B38F1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TW" smtClean="0">
              <a:ea typeface="新細明體" pitchFamily="18" charset="-120"/>
            </a:endParaRPr>
          </a:p>
        </p:txBody>
      </p:sp>
      <p:sp>
        <p:nvSpPr>
          <p:cNvPr id="28676" name="標題 7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r>
              <a:rPr lang="zh-TW" altLang="en-US" sz="4400" smtClean="0">
                <a:latin typeface="微軟正黑體" pitchFamily="34" charset="-120"/>
                <a:ea typeface="微軟正黑體" pitchFamily="34" charset="-120"/>
              </a:rPr>
              <a:t>論文上傳流程</a:t>
            </a:r>
            <a:r>
              <a:rPr lang="en-US" altLang="zh-TW" sz="4400" smtClean="0">
                <a:latin typeface="微軟正黑體" pitchFamily="34" charset="-120"/>
                <a:ea typeface="微軟正黑體" pitchFamily="34" charset="-120"/>
              </a:rPr>
              <a:t>—</a:t>
            </a:r>
            <a:r>
              <a:rPr lang="en-US" altLang="zh-TW" sz="4400" smtClean="0">
                <a:ea typeface="微軟正黑體" pitchFamily="34" charset="-120"/>
              </a:rPr>
              <a:t>step 1.</a:t>
            </a:r>
            <a:r>
              <a:rPr lang="en-US" altLang="zh-TW" sz="4400" smtClean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sz="4400" smtClean="0">
                <a:latin typeface="微軟正黑體" pitchFamily="34" charset="-120"/>
                <a:ea typeface="微軟正黑體" pitchFamily="34" charset="-120"/>
              </a:rPr>
              <a:t>登入系統</a:t>
            </a:r>
            <a:r>
              <a:rPr lang="en-US" altLang="zh-TW" sz="4400" smtClean="0"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400" smtClean="0">
                <a:latin typeface="微軟正黑體" pitchFamily="34" charset="-120"/>
                <a:ea typeface="微軟正黑體" pitchFamily="34" charset="-120"/>
              </a:rPr>
            </a:br>
            <a:r>
              <a:rPr lang="en-US" altLang="zh-TW" sz="2800" smtClean="0">
                <a:ea typeface="微軟正黑體" pitchFamily="34" charset="-120"/>
              </a:rPr>
              <a:t>http://etds.lib.tku.edu.tw/main/index</a:t>
            </a:r>
            <a:endParaRPr lang="zh-TW" altLang="en-US" sz="2800" smtClean="0">
              <a:solidFill>
                <a:schemeClr val="tx1"/>
              </a:solidFill>
              <a:ea typeface="微軟正黑體" pitchFamily="34" charset="-120"/>
            </a:endParaRPr>
          </a:p>
        </p:txBody>
      </p:sp>
      <p:sp>
        <p:nvSpPr>
          <p:cNvPr id="8" name="摺角紙張 7"/>
          <p:cNvSpPr/>
          <p:nvPr/>
        </p:nvSpPr>
        <p:spPr>
          <a:xfrm>
            <a:off x="182563" y="2808288"/>
            <a:ext cx="1920875" cy="1044575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8678" name="文字方塊 9"/>
          <p:cNvSpPr txBox="1">
            <a:spLocks noChangeArrowheads="1"/>
          </p:cNvSpPr>
          <p:nvPr/>
        </p:nvSpPr>
        <p:spPr bwMode="auto">
          <a:xfrm>
            <a:off x="354013" y="3055938"/>
            <a:ext cx="1828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28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由此登入</a:t>
            </a:r>
            <a:r>
              <a:rPr lang="en-US" altLang="zh-TW" sz="28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!</a:t>
            </a:r>
            <a:endParaRPr lang="zh-TW" altLang="en-US" sz="28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4725" y="2687638"/>
            <a:ext cx="1225550" cy="43338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3" cstate="print"/>
          <a:srcRect l="17626" t="29280" r="31368" b="31223"/>
          <a:stretch>
            <a:fillRect/>
          </a:stretch>
        </p:blipFill>
        <p:spPr bwMode="auto">
          <a:xfrm>
            <a:off x="5748338" y="2835275"/>
            <a:ext cx="5372100" cy="2816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圖片 1" descr="pic1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8763" y="1590675"/>
            <a:ext cx="8696325" cy="458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標題 1"/>
          <p:cNvSpPr txBox="1">
            <a:spLocks/>
          </p:cNvSpPr>
          <p:nvPr/>
        </p:nvSpPr>
        <p:spPr>
          <a:xfrm>
            <a:off x="719138" y="115888"/>
            <a:ext cx="10871200" cy="9906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kumimoji="0" lang="en-US" altLang="zh-TW" sz="4400" dirty="0">
                <a:solidFill>
                  <a:schemeClr val="tx1">
                    <a:lumMod val="50000"/>
                  </a:schemeClr>
                </a:solidFill>
                <a:latin typeface="+mj-lt"/>
                <a:ea typeface="微軟正黑體" pitchFamily="34" charset="-120"/>
                <a:cs typeface="+mj-cs"/>
              </a:rPr>
              <a:t>Step 6. </a:t>
            </a:r>
            <a:r>
              <a:rPr kumimoji="0" lang="zh-TW" altLang="en-US" sz="4400" dirty="0">
                <a:solidFill>
                  <a:schemeClr val="tx1">
                    <a:lumMod val="50000"/>
                  </a:schemeClr>
                </a:solidFill>
                <a:latin typeface="+mj-lt"/>
                <a:ea typeface="微軟正黑體" pitchFamily="34" charset="-120"/>
                <a:cs typeface="+mj-cs"/>
              </a:rPr>
              <a:t>確認紙本授權</a:t>
            </a:r>
            <a:endParaRPr kumimoji="0" lang="zh-TW" sz="4400" dirty="0">
              <a:solidFill>
                <a:schemeClr val="tx1">
                  <a:lumMod val="50000"/>
                </a:schemeClr>
              </a:solidFill>
              <a:latin typeface="+mj-lt"/>
              <a:ea typeface="微軟正黑體" pitchFamily="34" charset="-120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投影片編號版面配置區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A000DF5-D9D8-4A59-954A-314B5ADFA30A}" type="slidenum">
              <a:rPr lang="en-US" altLang="zh-TW" smtClean="0"/>
              <a:pPr>
                <a:defRPr/>
              </a:pPr>
              <a:t>11</a:t>
            </a:fld>
            <a:endParaRPr lang="en-US" altLang="zh-TW" smtClean="0"/>
          </a:p>
        </p:txBody>
      </p:sp>
      <p:pic>
        <p:nvPicPr>
          <p:cNvPr id="5" name="圖片 4" descr="pic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5950" y="863600"/>
            <a:ext cx="8778875" cy="5589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標題 1"/>
          <p:cNvSpPr txBox="1">
            <a:spLocks/>
          </p:cNvSpPr>
          <p:nvPr/>
        </p:nvSpPr>
        <p:spPr>
          <a:xfrm>
            <a:off x="719138" y="115888"/>
            <a:ext cx="10871200" cy="9906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kumimoji="0" lang="en-US" altLang="zh-TW" sz="4400" dirty="0">
                <a:solidFill>
                  <a:schemeClr val="tx1">
                    <a:lumMod val="50000"/>
                  </a:schemeClr>
                </a:solidFill>
                <a:latin typeface="+mj-lt"/>
                <a:ea typeface="微軟正黑體" pitchFamily="34" charset="-120"/>
                <a:cs typeface="+mj-cs"/>
              </a:rPr>
              <a:t>Step 7-1. </a:t>
            </a:r>
            <a:r>
              <a:rPr kumimoji="0" lang="zh-TW" altLang="en-US" sz="4400" dirty="0">
                <a:solidFill>
                  <a:schemeClr val="tx1">
                    <a:lumMod val="50000"/>
                  </a:schemeClr>
                </a:solidFill>
                <a:latin typeface="+mj-lt"/>
                <a:ea typeface="微軟正黑體" pitchFamily="34" charset="-120"/>
                <a:cs typeface="+mj-cs"/>
              </a:rPr>
              <a:t>確認電子檔授權</a:t>
            </a:r>
            <a:endParaRPr kumimoji="0" lang="zh-TW" sz="4400" dirty="0">
              <a:solidFill>
                <a:schemeClr val="tx1">
                  <a:lumMod val="50000"/>
                </a:schemeClr>
              </a:solidFill>
              <a:latin typeface="+mj-lt"/>
              <a:ea typeface="微軟正黑體" pitchFamily="34" charset="-120"/>
              <a:cs typeface="+mj-cs"/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2165350" y="2684463"/>
            <a:ext cx="666750" cy="50006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kumimoji="0" lang="en-US" altLang="zh-TW" sz="2400" dirty="0">
                <a:solidFill>
                  <a:srgbClr val="FF0000"/>
                </a:solidFill>
                <a:ea typeface="新細明體" pitchFamily="18" charset="-120"/>
                <a:cs typeface="Aharoni" pitchFamily="2" charset="-79"/>
              </a:rPr>
              <a:t>1</a:t>
            </a:r>
            <a:endParaRPr kumimoji="0" lang="zh-TW" altLang="en-US" sz="2400" dirty="0">
              <a:solidFill>
                <a:srgbClr val="FF0000"/>
              </a:solidFill>
              <a:ea typeface="新細明體" pitchFamily="18" charset="-120"/>
              <a:cs typeface="Aharoni" pitchFamily="2" charset="-79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2165350" y="4803775"/>
            <a:ext cx="666750" cy="50006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kumimoji="0" lang="en-US" altLang="zh-TW" sz="2400">
                <a:solidFill>
                  <a:srgbClr val="FF0000"/>
                </a:solidFill>
                <a:ea typeface="新細明體" pitchFamily="18" charset="-120"/>
                <a:cs typeface="Aharoni" pitchFamily="2" charset="-79"/>
              </a:rPr>
              <a:t>2</a:t>
            </a:r>
            <a:endParaRPr kumimoji="0" lang="zh-TW" altLang="en-US" sz="2400">
              <a:solidFill>
                <a:srgbClr val="FF0000"/>
              </a:solidFill>
              <a:ea typeface="新細明體" pitchFamily="18" charset="-120"/>
              <a:cs typeface="Aharoni" pitchFamily="2" charset="-79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投影片編號版面配置區 2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C7DA08-3E82-4BB8-B34C-310461D46D0F}" type="slidenum">
              <a:rPr lang="en-US" altLang="zh-TW" smtClean="0"/>
              <a:pPr>
                <a:defRPr/>
              </a:pPr>
              <a:t>12</a:t>
            </a:fld>
            <a:endParaRPr lang="en-US" altLang="zh-TW" smtClean="0"/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428625"/>
            <a:ext cx="10972800" cy="70485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4000" b="1" dirty="0" smtClean="0">
                <a:solidFill>
                  <a:schemeClr val="tx1"/>
                </a:solidFill>
                <a:ea typeface="微軟正黑體" pitchFamily="34" charset="-120"/>
              </a:rPr>
              <a:t>Step 7-2. </a:t>
            </a:r>
            <a:r>
              <a:rPr lang="zh-TW" altLang="en-US" sz="4000" b="1" dirty="0" smtClean="0">
                <a:solidFill>
                  <a:schemeClr val="tx1"/>
                </a:solidFill>
                <a:ea typeface="微軟正黑體" pitchFamily="34" charset="-120"/>
              </a:rPr>
              <a:t>有償授權且本人領取權利金</a:t>
            </a:r>
            <a:endParaRPr lang="zh-TW" altLang="en-US" sz="40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新細明體" pitchFamily="18" charset="-120"/>
            </a:endParaRPr>
          </a:p>
        </p:txBody>
      </p:sp>
      <p:pic>
        <p:nvPicPr>
          <p:cNvPr id="40964" name="圖片 4" descr="pic1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290638"/>
            <a:ext cx="97536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摺角紙張 6"/>
          <p:cNvSpPr/>
          <p:nvPr/>
        </p:nvSpPr>
        <p:spPr>
          <a:xfrm>
            <a:off x="8661400" y="4572000"/>
            <a:ext cx="3160713" cy="1554163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40966" name="文字方塊 6"/>
          <p:cNvSpPr txBox="1">
            <a:spLocks noChangeArrowheads="1"/>
          </p:cNvSpPr>
          <p:nvPr/>
        </p:nvSpPr>
        <p:spPr bwMode="auto">
          <a:xfrm>
            <a:off x="8699500" y="4833938"/>
            <a:ext cx="31353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32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請輸入您的聯絡方式～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4294967295"/>
          </p:nvPr>
        </p:nvSpPr>
        <p:spPr>
          <a:xfrm>
            <a:off x="0" y="6356350"/>
            <a:ext cx="2641600" cy="365125"/>
          </a:xfrm>
        </p:spPr>
        <p:txBody>
          <a:bodyPr/>
          <a:lstStyle/>
          <a:p>
            <a:pPr>
              <a:defRPr/>
            </a:pPr>
            <a:fld id="{061F29CC-5FBF-40A8-89DB-864204FF65F7}" type="slidenum">
              <a:rPr lang="en-US" altLang="zh-TW" smtClean="0"/>
              <a:pPr>
                <a:defRPr/>
              </a:pPr>
              <a:t>13</a:t>
            </a:fld>
            <a:endParaRPr lang="en-US" altLang="zh-TW"/>
          </a:p>
        </p:txBody>
      </p:sp>
      <p:pic>
        <p:nvPicPr>
          <p:cNvPr id="41987" name="圖片 2" descr="pic1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8913" y="1703388"/>
            <a:ext cx="975360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609600" y="428625"/>
            <a:ext cx="109728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kumimoji="0" lang="en-US" altLang="zh-TW" sz="4000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微軟正黑體" pitchFamily="34" charset="-120"/>
                <a:cs typeface="+mj-cs"/>
              </a:rPr>
              <a:t>Step 8. </a:t>
            </a:r>
            <a:r>
              <a:rPr kumimoji="0" lang="zh-TW" altLang="en-US" sz="4000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微軟正黑體" pitchFamily="34" charset="-120"/>
                <a:cs typeface="+mj-cs"/>
              </a:rPr>
              <a:t>提交審核 </a:t>
            </a:r>
            <a:r>
              <a:rPr kumimoji="0" lang="en-US" altLang="zh-TW" sz="4000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微軟正黑體" pitchFamily="34" charset="-120"/>
                <a:cs typeface="+mj-cs"/>
              </a:rPr>
              <a:t>or </a:t>
            </a:r>
            <a:r>
              <a:rPr kumimoji="0" lang="zh-TW" altLang="en-US" sz="4000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微軟正黑體" pitchFamily="34" charset="-120"/>
                <a:cs typeface="+mj-cs"/>
              </a:rPr>
              <a:t>暫存</a:t>
            </a:r>
            <a:r>
              <a:rPr kumimoji="0" lang="en-US" altLang="zh-TW" sz="4000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微軟正黑體" pitchFamily="34" charset="-120"/>
                <a:cs typeface="+mj-cs"/>
              </a:rPr>
              <a:t>?</a:t>
            </a:r>
            <a:endParaRPr kumimoji="0" lang="zh-TW" altLang="en-US" sz="4000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  <a:ea typeface="微軟正黑體" pitchFamily="34" charset="-120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圖片 6" descr="pic14-2.JPG"/>
          <p:cNvPicPr>
            <a:picLocks noChangeAspect="1"/>
          </p:cNvPicPr>
          <p:nvPr/>
        </p:nvPicPr>
        <p:blipFill>
          <a:blip r:embed="rId2" cstate="print"/>
          <a:srcRect t="20602"/>
          <a:stretch>
            <a:fillRect/>
          </a:stretch>
        </p:blipFill>
        <p:spPr bwMode="auto">
          <a:xfrm>
            <a:off x="1933575" y="1154113"/>
            <a:ext cx="75438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群組 8"/>
          <p:cNvGrpSpPr>
            <a:grpSpLocks/>
          </p:cNvGrpSpPr>
          <p:nvPr/>
        </p:nvGrpSpPr>
        <p:grpSpPr bwMode="auto">
          <a:xfrm>
            <a:off x="2203450" y="4572000"/>
            <a:ext cx="9631362" cy="2098675"/>
            <a:chOff x="2203554" y="4572000"/>
            <a:chExt cx="9631259" cy="2098623"/>
          </a:xfrm>
        </p:grpSpPr>
        <p:pic>
          <p:nvPicPr>
            <p:cNvPr id="2" name="圖片 1" descr="pic15.JPG"/>
            <p:cNvPicPr>
              <a:picLocks noChangeAspect="1"/>
            </p:cNvPicPr>
            <p:nvPr/>
          </p:nvPicPr>
          <p:blipFill>
            <a:blip r:embed="rId3" cstate="print"/>
            <a:srcRect l="16550" t="30918" r="17067" b="31087"/>
            <a:stretch>
              <a:fillRect/>
            </a:stretch>
          </p:blipFill>
          <p:spPr>
            <a:xfrm>
              <a:off x="2203554" y="4579938"/>
              <a:ext cx="6415019" cy="18128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43014" name="群組 7"/>
            <p:cNvGrpSpPr>
              <a:grpSpLocks/>
            </p:cNvGrpSpPr>
            <p:nvPr/>
          </p:nvGrpSpPr>
          <p:grpSpPr bwMode="auto">
            <a:xfrm>
              <a:off x="8661400" y="4572000"/>
              <a:ext cx="3173413" cy="2098623"/>
              <a:chOff x="8661400" y="4572000"/>
              <a:chExt cx="3173413" cy="2098623"/>
            </a:xfrm>
          </p:grpSpPr>
          <p:sp>
            <p:nvSpPr>
              <p:cNvPr id="4" name="摺角紙張 3"/>
              <p:cNvSpPr/>
              <p:nvPr/>
            </p:nvSpPr>
            <p:spPr>
              <a:xfrm>
                <a:off x="8661434" y="4572000"/>
                <a:ext cx="3160679" cy="2098623"/>
              </a:xfrm>
              <a:prstGeom prst="foldedCorne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TW" altLang="en-US"/>
              </a:p>
            </p:txBody>
          </p:sp>
          <p:sp>
            <p:nvSpPr>
              <p:cNvPr id="43016" name="文字方塊 6"/>
              <p:cNvSpPr txBox="1">
                <a:spLocks noChangeArrowheads="1"/>
              </p:cNvSpPr>
              <p:nvPr/>
            </p:nvSpPr>
            <p:spPr bwMode="auto">
              <a:xfrm>
                <a:off x="8699500" y="4833938"/>
                <a:ext cx="3135313" cy="15696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TW" altLang="en-US" sz="3200" dirty="0">
                    <a:solidFill>
                      <a:schemeClr val="bg1"/>
                    </a:solidFill>
                    <a:latin typeface="微軟正黑體" pitchFamily="34" charset="-120"/>
                    <a:ea typeface="微軟正黑體" pitchFamily="34" charset="-120"/>
                  </a:rPr>
                  <a:t>記得按登出</a:t>
                </a:r>
                <a:r>
                  <a:rPr lang="en-US" altLang="zh-TW" sz="3200" dirty="0">
                    <a:solidFill>
                      <a:schemeClr val="bg1"/>
                    </a:solidFill>
                    <a:latin typeface="微軟正黑體" pitchFamily="34" charset="-120"/>
                    <a:ea typeface="微軟正黑體" pitchFamily="34" charset="-120"/>
                  </a:rPr>
                  <a:t>~</a:t>
                </a:r>
                <a:r>
                  <a:rPr lang="zh-TW" altLang="en-US" sz="3200" dirty="0">
                    <a:solidFill>
                      <a:schemeClr val="bg1"/>
                    </a:solidFill>
                    <a:latin typeface="微軟正黑體" pitchFamily="34" charset="-120"/>
                    <a:ea typeface="微軟正黑體" pitchFamily="34" charset="-120"/>
                  </a:rPr>
                  <a:t>不然會一直停留在暫存狀態喔</a:t>
                </a:r>
                <a:r>
                  <a:rPr lang="en-US" altLang="zh-TW" sz="3200" dirty="0">
                    <a:solidFill>
                      <a:schemeClr val="bg1"/>
                    </a:solidFill>
                    <a:latin typeface="微軟正黑體" pitchFamily="34" charset="-120"/>
                    <a:ea typeface="微軟正黑體" pitchFamily="34" charset="-120"/>
                  </a:rPr>
                  <a:t>!</a:t>
                </a:r>
                <a:endParaRPr lang="zh-TW" altLang="en-US" sz="3200" dirty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endParaRPr>
              </a:p>
            </p:txBody>
          </p:sp>
        </p:grpSp>
      </p:grpSp>
      <p:sp>
        <p:nvSpPr>
          <p:cNvPr id="6" name="標題 10"/>
          <p:cNvSpPr txBox="1">
            <a:spLocks/>
          </p:cNvSpPr>
          <p:nvPr/>
        </p:nvSpPr>
        <p:spPr>
          <a:xfrm>
            <a:off x="1065213" y="304800"/>
            <a:ext cx="10058400" cy="12192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kumimoji="0" lang="en-US" altLang="zh-TW" sz="4000">
                <a:solidFill>
                  <a:srgbClr val="4D290B"/>
                </a:solidFill>
                <a:latin typeface="+mj-lt"/>
                <a:cs typeface="+mj-cs"/>
              </a:rPr>
              <a:t>Final step … </a:t>
            </a:r>
            <a:r>
              <a:rPr kumimoji="0" lang="zh-TW" altLang="en-US" sz="4000">
                <a:solidFill>
                  <a:srgbClr val="4D290B"/>
                </a:solidFill>
                <a:latin typeface="微軟正黑體" pitchFamily="34" charset="-120"/>
                <a:ea typeface="微軟正黑體" pitchFamily="34" charset="-120"/>
                <a:cs typeface="+mj-cs"/>
              </a:rPr>
              <a:t>最後檢查</a:t>
            </a:r>
            <a:r>
              <a:rPr kumimoji="0" lang="en-US" altLang="zh-TW" sz="4000">
                <a:solidFill>
                  <a:srgbClr val="4D290B"/>
                </a:solidFill>
                <a:latin typeface="+mj-lt"/>
                <a:cs typeface="+mj-cs"/>
              </a:rPr>
              <a:t>!</a:t>
            </a:r>
            <a:endParaRPr kumimoji="0" lang="zh-TW" altLang="en-US" sz="4000" dirty="0">
              <a:solidFill>
                <a:srgbClr val="4D290B"/>
              </a:solidFill>
              <a:latin typeface="+mj-lt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Placeholder 4"/>
          <p:cNvSpPr>
            <a:spLocks noGrp="1"/>
          </p:cNvSpPr>
          <p:nvPr>
            <p:ph type="body" sz="half" idx="2"/>
          </p:nvPr>
        </p:nvSpPr>
        <p:spPr>
          <a:xfrm>
            <a:off x="955358" y="2827338"/>
            <a:ext cx="2743200" cy="1487487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TW" altLang="en-US" sz="2200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書寫的字體、行距、字元大小不在審核範圍喔！</a:t>
            </a:r>
          </a:p>
        </p:txBody>
      </p:sp>
      <p:sp>
        <p:nvSpPr>
          <p:cNvPr id="43011" name="Text Placeholder 5"/>
          <p:cNvSpPr>
            <a:spLocks noGrp="1"/>
          </p:cNvSpPr>
          <p:nvPr>
            <p:ph type="body" sz="half" idx="21"/>
          </p:nvPr>
        </p:nvSpPr>
        <p:spPr>
          <a:xfrm>
            <a:off x="4971098" y="2793365"/>
            <a:ext cx="2743200" cy="156686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TW" altLang="en-US" sz="2200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請密切關注各系所與教務處公告繳交畢業論文的截止日期。</a:t>
            </a:r>
          </a:p>
        </p:txBody>
      </p:sp>
      <p:pic>
        <p:nvPicPr>
          <p:cNvPr id="9" name="圖片 8" descr="reader-sma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0911" y="1049790"/>
            <a:ext cx="3086102" cy="17127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圖片 13" descr="alarm-clock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54507" y="693440"/>
            <a:ext cx="2286817" cy="20975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按鈕形 15"/>
          <p:cNvSpPr/>
          <p:nvPr/>
        </p:nvSpPr>
        <p:spPr>
          <a:xfrm>
            <a:off x="300038" y="5199063"/>
            <a:ext cx="4689475" cy="1019175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44040" name="文字方塊 16"/>
          <p:cNvSpPr txBox="1">
            <a:spLocks noChangeArrowheads="1"/>
          </p:cNvSpPr>
          <p:nvPr/>
        </p:nvSpPr>
        <p:spPr bwMode="auto">
          <a:xfrm>
            <a:off x="652463" y="5408613"/>
            <a:ext cx="3619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/>
            <a:r>
              <a:rPr lang="zh-TW" altLang="en-US" sz="32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別忘了</a:t>
            </a:r>
            <a:r>
              <a:rPr lang="en-US" altLang="zh-TW" sz="320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…</a:t>
            </a:r>
            <a:endParaRPr lang="zh-TW" altLang="en-US" sz="320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half" idx="22"/>
          </p:nvPr>
        </p:nvSpPr>
        <p:spPr>
          <a:xfrm>
            <a:off x="8459470" y="2633663"/>
            <a:ext cx="2894330" cy="2197417"/>
          </a:xfrm>
        </p:spPr>
        <p:txBody>
          <a:bodyPr>
            <a:noAutofit/>
          </a:bodyPr>
          <a:lstStyle/>
          <a:p>
            <a:pPr eaLnBrk="1" hangingPunct="1">
              <a:lnSpc>
                <a:spcPct val="160000"/>
              </a:lnSpc>
              <a:defRPr/>
            </a:pPr>
            <a:r>
              <a:rPr lang="zh-TW" altLang="en-US" sz="2200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審核通過後</a:t>
            </a:r>
            <a:r>
              <a:rPr lang="zh-TW" altLang="zh-TW" sz="2200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持離校單、論文3冊（含正本1冊）及授權書正本1張</a:t>
            </a:r>
            <a:r>
              <a:rPr lang="zh-TW" altLang="en-US" sz="2200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辦理離校。</a:t>
            </a:r>
            <a:endParaRPr lang="en-US" altLang="zh-TW" sz="2200" dirty="0" smtClean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0" name="圖片 9" descr="alarm-clock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15842" y="495320"/>
            <a:ext cx="2170786" cy="20975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4205288" y="658813"/>
            <a:ext cx="6858000" cy="1828800"/>
          </a:xfrm>
        </p:spPr>
        <p:txBody>
          <a:bodyPr/>
          <a:lstStyle/>
          <a:p>
            <a:pPr eaLnBrk="1" hangingPunct="1"/>
            <a:r>
              <a:rPr lang="en-US" altLang="zh-TW" smtClean="0">
                <a:ea typeface="新細明體" pitchFamily="18" charset="-120"/>
              </a:rPr>
              <a:t>Thank you ~</a:t>
            </a:r>
          </a:p>
        </p:txBody>
      </p:sp>
      <p:sp>
        <p:nvSpPr>
          <p:cNvPr id="45059" name="Text Placeholder 2"/>
          <p:cNvSpPr>
            <a:spLocks noGrp="1"/>
          </p:cNvSpPr>
          <p:nvPr>
            <p:ph type="body" idx="1"/>
          </p:nvPr>
        </p:nvSpPr>
        <p:spPr>
          <a:xfrm>
            <a:off x="4265613" y="2774950"/>
            <a:ext cx="7561262" cy="365601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TW" sz="2000" dirty="0" smtClean="0">
                <a:ea typeface="新細明體" pitchFamily="18" charset="-120"/>
              </a:rPr>
              <a:t>You have brains in your head.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TW" sz="2000" dirty="0" smtClean="0">
                <a:ea typeface="新細明體" pitchFamily="18" charset="-120"/>
              </a:rPr>
              <a:t>You have feet in your shoes.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TW" sz="2000" dirty="0" smtClean="0">
                <a:ea typeface="新細明體" pitchFamily="18" charset="-120"/>
              </a:rPr>
              <a:t>You can steer yourself in any direction you choose.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TW" sz="2000" dirty="0" smtClean="0">
                <a:ea typeface="新細明體" pitchFamily="18" charset="-120"/>
              </a:rPr>
              <a:t>You're on your own.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TW" sz="2000" dirty="0" smtClean="0">
                <a:ea typeface="新細明體" pitchFamily="18" charset="-120"/>
              </a:rPr>
              <a:t>And you know what you know.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TW" sz="2000" dirty="0" smtClean="0">
                <a:ea typeface="新細明體" pitchFamily="18" charset="-120"/>
              </a:rPr>
              <a:t>You are the guy who'll decide where to go.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zh-TW" dirty="0" smtClean="0">
                <a:ea typeface="新細明體" pitchFamily="18" charset="-120"/>
              </a:rPr>
              <a:t>                                  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zh-TW" dirty="0" smtClean="0">
                <a:ea typeface="新細明體" pitchFamily="18" charset="-120"/>
              </a:rPr>
              <a:t>                                      </a:t>
            </a:r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  <a:ea typeface="新細明體" pitchFamily="18" charset="-120"/>
              </a:rPr>
              <a:t>-- Dr. Seuss</a:t>
            </a:r>
          </a:p>
        </p:txBody>
      </p:sp>
      <p:sp>
        <p:nvSpPr>
          <p:cNvPr id="45060" name="文字方塊 9"/>
          <p:cNvSpPr txBox="1">
            <a:spLocks noChangeArrowheads="1"/>
          </p:cNvSpPr>
          <p:nvPr/>
        </p:nvSpPr>
        <p:spPr bwMode="auto">
          <a:xfrm>
            <a:off x="4217988" y="987425"/>
            <a:ext cx="5900737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>
                <a:solidFill>
                  <a:srgbClr val="FF0000"/>
                </a:solidFill>
                <a:latin typeface="華康隸書體 Std W3"/>
                <a:ea typeface="華康隸書體 Std W3"/>
                <a:cs typeface="華康隸書體 Std W3"/>
              </a:rPr>
              <a:t>淡江大學圖書館    華藝數位股份有限公司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55650" y="1700213"/>
            <a:ext cx="4430713" cy="4267200"/>
          </a:xfrm>
        </p:spPr>
        <p:txBody>
          <a:bodyPr/>
          <a:lstStyle/>
          <a:p>
            <a:pPr marL="273050" indent="-273050" eaLnBrk="1" hangingPunct="1">
              <a:lnSpc>
                <a:spcPct val="150000"/>
              </a:lnSpc>
              <a:buFont typeface="Wingdings 3" pitchFamily="18" charset="2"/>
              <a:buChar char=""/>
            </a:pPr>
            <a:r>
              <a:rPr lang="zh-TW" altLang="en-US" smtClean="0">
                <a:ea typeface="微軟正黑體" pitchFamily="34" charset="-120"/>
              </a:rPr>
              <a:t>輸入論文的書目資料</a:t>
            </a:r>
            <a:r>
              <a:rPr lang="en-US" altLang="zh-TW" smtClean="0">
                <a:ea typeface="微軟正黑體" pitchFamily="34" charset="-120"/>
              </a:rPr>
              <a:t>:</a:t>
            </a:r>
            <a:r>
              <a:rPr lang="zh-TW" altLang="en-US" smtClean="0">
                <a:ea typeface="微軟正黑體" pitchFamily="34" charset="-120"/>
              </a:rPr>
              <a:t>標題、姓名、出版年、關鍵字</a:t>
            </a:r>
            <a:r>
              <a:rPr lang="en-US" altLang="zh-TW" smtClean="0">
                <a:ea typeface="微軟正黑體" pitchFamily="34" charset="-120"/>
              </a:rPr>
              <a:t>…</a:t>
            </a:r>
            <a:r>
              <a:rPr lang="zh-TW" altLang="en-US" smtClean="0">
                <a:ea typeface="微軟正黑體" pitchFamily="34" charset="-120"/>
              </a:rPr>
              <a:t>等</a:t>
            </a:r>
            <a:endParaRPr lang="en-US" altLang="zh-TW" smtClean="0">
              <a:ea typeface="微軟正黑體" pitchFamily="34" charset="-120"/>
            </a:endParaRPr>
          </a:p>
          <a:p>
            <a:pPr marL="273050" indent="-273050" eaLnBrk="1" fontAlgn="ctr" hangingPunct="1">
              <a:lnSpc>
                <a:spcPct val="150000"/>
              </a:lnSpc>
              <a:buFont typeface="Wingdings 3" pitchFamily="18" charset="2"/>
              <a:buChar char=""/>
            </a:pPr>
            <a:r>
              <a:rPr lang="zh-TW" altLang="en-US" smtClean="0">
                <a:ea typeface="微軟正黑體" pitchFamily="34" charset="-120"/>
              </a:rPr>
              <a:t>若論文有資料不全之處，可點選</a:t>
            </a:r>
            <a:r>
              <a:rPr lang="zh-TW" altLang="en-US" b="1" u="sng" smtClean="0">
                <a:solidFill>
                  <a:srgbClr val="0033CC"/>
                </a:solidFill>
                <a:ea typeface="微軟正黑體" pitchFamily="34" charset="-120"/>
              </a:rPr>
              <a:t>暫存</a:t>
            </a:r>
            <a:r>
              <a:rPr lang="zh-TW" altLang="en-US" smtClean="0">
                <a:ea typeface="微軟正黑體" pitchFamily="34" charset="-120"/>
              </a:rPr>
              <a:t>，系統將保留您曾經輸入的資料，但請記得在</a:t>
            </a:r>
            <a:r>
              <a:rPr lang="en-US" altLang="zh-TW" b="1" u="sng" smtClean="0">
                <a:solidFill>
                  <a:srgbClr val="0033CC"/>
                </a:solidFill>
                <a:ea typeface="微軟正黑體" pitchFamily="34" charset="-120"/>
              </a:rPr>
              <a:t>30 </a:t>
            </a:r>
            <a:r>
              <a:rPr lang="zh-TW" altLang="en-US" b="1" u="sng" smtClean="0">
                <a:solidFill>
                  <a:srgbClr val="0033CC"/>
                </a:solidFill>
                <a:ea typeface="微軟正黑體" pitchFamily="34" charset="-120"/>
              </a:rPr>
              <a:t>天</a:t>
            </a:r>
            <a:r>
              <a:rPr lang="zh-TW" altLang="en-US" smtClean="0">
                <a:ea typeface="微軟正黑體" pitchFamily="34" charset="-120"/>
              </a:rPr>
              <a:t>內返回系統繼續進行論文提交作業，以免資料被刪除！</a:t>
            </a:r>
          </a:p>
        </p:txBody>
      </p:sp>
      <p:sp>
        <p:nvSpPr>
          <p:cNvPr id="26627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F2A7D3-D155-4210-89DC-D8FC8A4188CA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TW" smtClean="0">
              <a:ea typeface="新細明體" pitchFamily="18" charset="-120"/>
            </a:endParaRPr>
          </a:p>
        </p:txBody>
      </p:sp>
      <p:sp>
        <p:nvSpPr>
          <p:cNvPr id="29700" name="標題 4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r>
              <a:rPr lang="en-US" altLang="zh-TW" sz="4400" smtClean="0">
                <a:ea typeface="新細明體" pitchFamily="18" charset="-120"/>
              </a:rPr>
              <a:t>Step 2. </a:t>
            </a:r>
            <a:r>
              <a:rPr lang="zh-TW" altLang="en-US" sz="4400" smtClean="0">
                <a:latin typeface="微軟正黑體" pitchFamily="34" charset="-120"/>
                <a:ea typeface="微軟正黑體" pitchFamily="34" charset="-120"/>
              </a:rPr>
              <a:t>輸入資料</a:t>
            </a:r>
          </a:p>
        </p:txBody>
      </p:sp>
      <p:pic>
        <p:nvPicPr>
          <p:cNvPr id="29701" name="圖片 5" descr="pic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8725" y="330200"/>
            <a:ext cx="5548313" cy="632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23888" y="2060575"/>
            <a:ext cx="5213032" cy="4144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TW" altLang="en-US" sz="2800" dirty="0" smtClean="0">
                <a:ea typeface="微軟正黑體" pitchFamily="34" charset="-120"/>
              </a:rPr>
              <a:t>設定指導教授及口試委員名單</a:t>
            </a:r>
            <a:endParaRPr lang="en-US" altLang="zh-TW" sz="2800" dirty="0" smtClean="0">
              <a:ea typeface="微軟正黑體" pitchFamily="34" charset="-120"/>
            </a:endParaRPr>
          </a:p>
          <a:p>
            <a:pPr eaLnBrk="1" hangingPunct="1">
              <a:lnSpc>
                <a:spcPct val="150000"/>
              </a:lnSpc>
            </a:pPr>
            <a:r>
              <a:rPr lang="zh-TW" altLang="en-US" sz="2800" dirty="0" smtClean="0">
                <a:ea typeface="微軟正黑體" pitchFamily="34" charset="-120"/>
              </a:rPr>
              <a:t>系統預設</a:t>
            </a:r>
            <a:r>
              <a:rPr lang="en-US" altLang="zh-TW" sz="2800" b="1" u="sng" dirty="0" smtClean="0">
                <a:solidFill>
                  <a:srgbClr val="0033CC"/>
                </a:solidFill>
                <a:ea typeface="微軟正黑體" pitchFamily="34" charset="-120"/>
              </a:rPr>
              <a:t>2</a:t>
            </a:r>
            <a:r>
              <a:rPr lang="zh-TW" altLang="en-US" sz="2800" b="1" u="sng" dirty="0" smtClean="0">
                <a:solidFill>
                  <a:srgbClr val="0033CC"/>
                </a:solidFill>
                <a:ea typeface="微軟正黑體" pitchFamily="34" charset="-120"/>
              </a:rPr>
              <a:t>筆</a:t>
            </a:r>
            <a:r>
              <a:rPr lang="zh-TW" altLang="en-US" sz="2800" dirty="0" smtClean="0">
                <a:ea typeface="微軟正黑體" pitchFamily="34" charset="-120"/>
              </a:rPr>
              <a:t>資料，若超過請點選</a:t>
            </a:r>
            <a:r>
              <a:rPr lang="en-US" altLang="zh-TW" sz="2800" dirty="0" smtClean="0">
                <a:ea typeface="微軟正黑體" pitchFamily="34" charset="-120"/>
              </a:rPr>
              <a:t>『</a:t>
            </a:r>
            <a:r>
              <a:rPr lang="zh-TW" altLang="en-US" sz="2800" dirty="0" smtClean="0">
                <a:ea typeface="微軟正黑體" pitchFamily="34" charset="-120"/>
              </a:rPr>
              <a:t>增加輸入框</a:t>
            </a:r>
            <a:r>
              <a:rPr lang="en-US" altLang="zh-TW" sz="2800" dirty="0" smtClean="0">
                <a:ea typeface="微軟正黑體" pitchFamily="34" charset="-120"/>
              </a:rPr>
              <a:t>』</a:t>
            </a:r>
            <a:r>
              <a:rPr lang="zh-TW" altLang="en-US" sz="2800" dirty="0" smtClean="0">
                <a:ea typeface="微軟正黑體" pitchFamily="34" charset="-120"/>
              </a:rPr>
              <a:t>。</a:t>
            </a:r>
            <a:endParaRPr lang="en-US" altLang="zh-TW" sz="2800" dirty="0" smtClean="0">
              <a:ea typeface="微軟正黑體" pitchFamily="34" charset="-120"/>
            </a:endParaRPr>
          </a:p>
        </p:txBody>
      </p:sp>
      <p:sp>
        <p:nvSpPr>
          <p:cNvPr id="27652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1C825F-433B-49BF-82CD-099B9747AAD5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TW" smtClean="0">
              <a:ea typeface="新細明體" pitchFamily="18" charset="-120"/>
            </a:endParaRPr>
          </a:p>
        </p:txBody>
      </p:sp>
      <p:sp>
        <p:nvSpPr>
          <p:cNvPr id="30724" name="標題 5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r>
              <a:rPr lang="en-US" altLang="zh-TW" sz="4000" smtClean="0">
                <a:ea typeface="新細明體" pitchFamily="18" charset="-120"/>
              </a:rPr>
              <a:t>Step 3. </a:t>
            </a:r>
            <a:r>
              <a:rPr lang="zh-TW" altLang="en-US" sz="4000" smtClean="0">
                <a:latin typeface="微軟正黑體" pitchFamily="34" charset="-120"/>
                <a:ea typeface="微軟正黑體" pitchFamily="34" charset="-120"/>
              </a:rPr>
              <a:t>輸入口試委員</a:t>
            </a:r>
          </a:p>
        </p:txBody>
      </p:sp>
      <p:pic>
        <p:nvPicPr>
          <p:cNvPr id="30725" name="圖片 6" descr="pic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1063" y="1169988"/>
            <a:ext cx="5543550" cy="532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19138" y="1341438"/>
            <a:ext cx="10621962" cy="1604962"/>
          </a:xfrm>
        </p:spPr>
        <p:txBody>
          <a:bodyPr/>
          <a:lstStyle/>
          <a:p>
            <a:pPr eaLnBrk="1" hangingPunct="1"/>
            <a:r>
              <a:rPr lang="zh-TW" altLang="en-US" smtClean="0">
                <a:ea typeface="微軟正黑體" pitchFamily="34" charset="-120"/>
              </a:rPr>
              <a:t>請以</a:t>
            </a:r>
            <a:r>
              <a:rPr lang="en-US" altLang="zh-TW" smtClean="0">
                <a:ea typeface="微軟正黑體" pitchFamily="34" charset="-120"/>
              </a:rPr>
              <a:t>『</a:t>
            </a:r>
            <a:r>
              <a:rPr lang="zh-TW" altLang="en-US" smtClean="0">
                <a:ea typeface="微軟正黑體" pitchFamily="34" charset="-120"/>
              </a:rPr>
              <a:t>整篇論文</a:t>
            </a:r>
            <a:r>
              <a:rPr lang="en-US" altLang="zh-TW" smtClean="0">
                <a:ea typeface="微軟正黑體" pitchFamily="34" charset="-120"/>
              </a:rPr>
              <a:t>』</a:t>
            </a:r>
            <a:r>
              <a:rPr lang="zh-TW" altLang="en-US" smtClean="0">
                <a:ea typeface="微軟正黑體" pitchFamily="34" charset="-120"/>
              </a:rPr>
              <a:t>為一檔上傳。</a:t>
            </a:r>
          </a:p>
          <a:p>
            <a:pPr eaLnBrk="1" hangingPunct="1"/>
            <a:r>
              <a:rPr lang="zh-TW" altLang="en-US" smtClean="0">
                <a:ea typeface="微軟正黑體" pitchFamily="34" charset="-120"/>
              </a:rPr>
              <a:t>點選瀏覽，選擇正確檔案後再點選上傳</a:t>
            </a:r>
            <a:r>
              <a:rPr lang="en-US" altLang="zh-TW" smtClean="0">
                <a:ea typeface="微軟正黑體" pitchFamily="34" charset="-120"/>
              </a:rPr>
              <a:t>(</a:t>
            </a:r>
            <a:r>
              <a:rPr lang="zh-TW" altLang="en-US" smtClean="0">
                <a:ea typeface="微軟正黑體" pitchFamily="34" charset="-120"/>
              </a:rPr>
              <a:t>檔案上傳後，系統會自動改名</a:t>
            </a:r>
            <a:r>
              <a:rPr lang="en-US" altLang="zh-TW" smtClean="0">
                <a:ea typeface="微軟正黑體" pitchFamily="34" charset="-120"/>
              </a:rPr>
              <a:t>)</a:t>
            </a:r>
            <a:r>
              <a:rPr lang="zh-TW" altLang="en-US" smtClean="0">
                <a:ea typeface="微軟正黑體" pitchFamily="34" charset="-120"/>
              </a:rPr>
              <a:t>。</a:t>
            </a:r>
          </a:p>
        </p:txBody>
      </p:sp>
      <p:sp>
        <p:nvSpPr>
          <p:cNvPr id="28676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1761F9-E709-4FFB-8C2A-AD633B5B27F1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TW" smtClean="0">
              <a:ea typeface="新細明體" pitchFamily="18" charset="-120"/>
            </a:endParaRPr>
          </a:p>
        </p:txBody>
      </p:sp>
      <p:sp>
        <p:nvSpPr>
          <p:cNvPr id="28677" name="標題 5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eaLnBrk="1" hangingPunct="1">
              <a:defRPr/>
            </a:pPr>
            <a:r>
              <a:rPr lang="en-US" altLang="zh-TW" sz="4000" dirty="0" smtClean="0">
                <a:ea typeface="新細明體" pitchFamily="18" charset="-120"/>
              </a:rPr>
              <a:t>Step 4. </a:t>
            </a:r>
            <a:r>
              <a:rPr lang="zh-TW" altLang="en-US" sz="4000" dirty="0" smtClean="0">
                <a:latin typeface="+mn-lt"/>
                <a:ea typeface="微軟正黑體" pitchFamily="34" charset="-120"/>
              </a:rPr>
              <a:t>上傳</a:t>
            </a:r>
            <a:r>
              <a:rPr lang="en-US" altLang="zh-TW" sz="4000" dirty="0" smtClean="0">
                <a:latin typeface="+mn-lt"/>
                <a:ea typeface="微軟正黑體" pitchFamily="34" charset="-120"/>
              </a:rPr>
              <a:t>PDF</a:t>
            </a:r>
            <a:r>
              <a:rPr lang="zh-TW" altLang="en-US" sz="4000" dirty="0" smtClean="0">
                <a:latin typeface="+mn-lt"/>
                <a:ea typeface="微軟正黑體" pitchFamily="34" charset="-120"/>
              </a:rPr>
              <a:t>檔</a:t>
            </a:r>
          </a:p>
        </p:txBody>
      </p:sp>
      <p:pic>
        <p:nvPicPr>
          <p:cNvPr id="7" name="圖片 6" descr="pic7.JPG"/>
          <p:cNvPicPr>
            <a:picLocks noChangeAspect="1"/>
          </p:cNvPicPr>
          <p:nvPr/>
        </p:nvPicPr>
        <p:blipFill>
          <a:blip r:embed="rId2" cstate="print"/>
          <a:srcRect t="25054"/>
          <a:stretch>
            <a:fillRect/>
          </a:stretch>
        </p:blipFill>
        <p:spPr>
          <a:xfrm>
            <a:off x="1781175" y="2382838"/>
            <a:ext cx="8027988" cy="4235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圖片 8" descr="pic8.JPG"/>
          <p:cNvPicPr>
            <a:picLocks noChangeAspect="1"/>
          </p:cNvPicPr>
          <p:nvPr/>
        </p:nvPicPr>
        <p:blipFill>
          <a:blip r:embed="rId2" cstate="print"/>
          <a:srcRect b="17415"/>
          <a:stretch>
            <a:fillRect/>
          </a:stretch>
        </p:blipFill>
        <p:spPr bwMode="auto">
          <a:xfrm>
            <a:off x="2660650" y="1058863"/>
            <a:ext cx="6680200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圖片 10" descr="pic9.JPG"/>
          <p:cNvPicPr>
            <a:picLocks noChangeAspect="1"/>
          </p:cNvPicPr>
          <p:nvPr/>
        </p:nvPicPr>
        <p:blipFill>
          <a:blip r:embed="rId3" cstate="print"/>
          <a:srcRect t="34103" b="17314"/>
          <a:stretch>
            <a:fillRect/>
          </a:stretch>
        </p:blipFill>
        <p:spPr bwMode="auto">
          <a:xfrm>
            <a:off x="3005138" y="4646613"/>
            <a:ext cx="6972300" cy="191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87D59F-8122-47C6-9F21-E2147818A49A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TW" smtClean="0">
              <a:ea typeface="新細明體" pitchFamily="18" charset="-120"/>
            </a:endParaRPr>
          </a:p>
        </p:txBody>
      </p:sp>
      <p:sp>
        <p:nvSpPr>
          <p:cNvPr id="32773" name="標題 5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r>
              <a:rPr lang="en-US" altLang="zh-TW" sz="4000" smtClean="0">
                <a:ea typeface="新細明體" pitchFamily="18" charset="-120"/>
              </a:rPr>
              <a:t>Step 5. </a:t>
            </a:r>
            <a:r>
              <a:rPr lang="zh-TW" altLang="en-US" sz="4000" smtClean="0">
                <a:latin typeface="微軟正黑體" pitchFamily="34" charset="-120"/>
                <a:ea typeface="微軟正黑體" pitchFamily="34" charset="-120"/>
              </a:rPr>
              <a:t>確認檔案</a:t>
            </a:r>
          </a:p>
        </p:txBody>
      </p:sp>
      <p:sp>
        <p:nvSpPr>
          <p:cNvPr id="6" name="向下箭號 5"/>
          <p:cNvSpPr/>
          <p:nvPr/>
        </p:nvSpPr>
        <p:spPr>
          <a:xfrm>
            <a:off x="5819775" y="3711575"/>
            <a:ext cx="484188" cy="965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7" name="摺角紙張 6"/>
          <p:cNvSpPr/>
          <p:nvPr/>
        </p:nvSpPr>
        <p:spPr>
          <a:xfrm>
            <a:off x="287338" y="3344863"/>
            <a:ext cx="2678112" cy="1592262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2776" name="文字方塊 7"/>
          <p:cNvSpPr txBox="1">
            <a:spLocks noChangeArrowheads="1"/>
          </p:cNvSpPr>
          <p:nvPr/>
        </p:nvSpPr>
        <p:spPr bwMode="auto">
          <a:xfrm>
            <a:off x="417513" y="3605213"/>
            <a:ext cx="241776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32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有兩次確認的機會</a:t>
            </a:r>
            <a:r>
              <a:rPr lang="en-US" altLang="zh-TW" sz="32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~</a:t>
            </a:r>
            <a:endParaRPr lang="zh-TW" altLang="en-US" sz="32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7493000" y="1330325"/>
            <a:ext cx="3840163" cy="2103438"/>
          </a:xfrm>
        </p:spPr>
        <p:txBody>
          <a:bodyPr/>
          <a:lstStyle/>
          <a:p>
            <a:pPr eaLnBrk="1" hangingPunct="1"/>
            <a:r>
              <a:rPr lang="zh-TW" altLang="en-US" sz="5400" b="1" smtClean="0">
                <a:latin typeface="微軟正黑體" pitchFamily="34" charset="-120"/>
                <a:ea typeface="微軟正黑體" pitchFamily="34" charset="-120"/>
              </a:rPr>
              <a:t>論文授權</a:t>
            </a:r>
            <a:r>
              <a:rPr lang="en-US" altLang="zh-TW" smtClean="0">
                <a:ea typeface="新細明體" pitchFamily="18" charset="-120"/>
              </a:rPr>
              <a:t/>
            </a:r>
            <a:br>
              <a:rPr lang="en-US" altLang="zh-TW" smtClean="0">
                <a:ea typeface="新細明體" pitchFamily="18" charset="-120"/>
              </a:rPr>
            </a:br>
            <a:r>
              <a:rPr lang="en-US" altLang="zh-TW" smtClean="0">
                <a:ea typeface="新細明體" pitchFamily="18" charset="-120"/>
              </a:rPr>
              <a:t>Authorization</a:t>
            </a:r>
          </a:p>
        </p:txBody>
      </p:sp>
      <p:sp>
        <p:nvSpPr>
          <p:cNvPr id="33795" name="Text Placeholder 3"/>
          <p:cNvSpPr>
            <a:spLocks noGrp="1"/>
          </p:cNvSpPr>
          <p:nvPr>
            <p:ph type="body" sz="half" idx="2"/>
          </p:nvPr>
        </p:nvSpPr>
        <p:spPr>
          <a:xfrm>
            <a:off x="7340600" y="3556000"/>
            <a:ext cx="4651375" cy="272732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TW" altLang="en-US" sz="2200" smtClean="0">
                <a:latin typeface="微軟正黑體" pitchFamily="34" charset="-120"/>
                <a:ea typeface="微軟正黑體" pitchFamily="34" charset="-120"/>
              </a:rPr>
              <a:t>點下論文公開的那一剎那，意味著在全球各地的使用者能即時閱讀你的作品，瞭解這個領域在台灣最前端的研究方向，以及淡江大學今年的學術發展成果。</a:t>
            </a:r>
            <a:endParaRPr lang="en-US" altLang="zh-TW" sz="2200" smtClean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3796" name="圖片 7" descr="book_18980_sm.gif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769" b="769"/>
          <a:stretch>
            <a:fillRect/>
          </a:stretch>
        </p:blipFill>
        <p:spPr>
          <a:xfrm>
            <a:off x="836613" y="1031875"/>
            <a:ext cx="5943600" cy="4572000"/>
          </a:xfr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標題 1"/>
          <p:cNvSpPr>
            <a:spLocks noGrp="1"/>
          </p:cNvSpPr>
          <p:nvPr>
            <p:ph type="title"/>
          </p:nvPr>
        </p:nvSpPr>
        <p:spPr>
          <a:xfrm>
            <a:off x="736600" y="390525"/>
            <a:ext cx="10871200" cy="990600"/>
          </a:xfrm>
        </p:spPr>
        <p:txBody>
          <a:bodyPr anchor="t"/>
          <a:lstStyle/>
          <a:p>
            <a:pPr eaLnBrk="1" hangingPunct="1"/>
            <a:r>
              <a:rPr lang="en-US" altLang="zh-TW" b="1" smtClean="0">
                <a:solidFill>
                  <a:schemeClr val="tx1"/>
                </a:solidFill>
                <a:ea typeface="新細明體" pitchFamily="18" charset="-120"/>
              </a:rPr>
              <a:t>Q:</a:t>
            </a:r>
            <a:r>
              <a:rPr lang="zh-TW" altLang="en-US" b="1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授權學位論文給學校，學校會如何處理學生的著作權？</a:t>
            </a:r>
            <a:endParaRPr lang="en-US" altLang="zh-TW" b="1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4819" name="內容版面配置區 2"/>
          <p:cNvSpPr>
            <a:spLocks noGrp="1"/>
          </p:cNvSpPr>
          <p:nvPr>
            <p:ph idx="1"/>
          </p:nvPr>
        </p:nvSpPr>
        <p:spPr>
          <a:xfrm>
            <a:off x="912813" y="1916113"/>
            <a:ext cx="10363200" cy="4071937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TW" altLang="en-US" smtClean="0">
                <a:latin typeface="微軟正黑體" pitchFamily="34" charset="-120"/>
                <a:ea typeface="微軟正黑體" pitchFamily="34" charset="-120"/>
              </a:rPr>
              <a:t>學生授權其學位論文著作財產權給學校，學校第一要務，便是</a:t>
            </a:r>
            <a:r>
              <a:rPr lang="zh-TW" altLang="en-US" u="sng" smtClean="0">
                <a:solidFill>
                  <a:srgbClr val="0033CC"/>
                </a:solidFill>
                <a:latin typeface="微軟正黑體" pitchFamily="34" charset="-120"/>
                <a:ea typeface="微軟正黑體" pitchFamily="34" charset="-120"/>
              </a:rPr>
              <a:t>充分保障學生的著作財產權</a:t>
            </a:r>
            <a:r>
              <a:rPr lang="zh-TW" altLang="en-US" smtClean="0">
                <a:latin typeface="微軟正黑體" pitchFamily="34" charset="-120"/>
                <a:ea typeface="微軟正黑體" pitchFamily="34" charset="-120"/>
              </a:rPr>
              <a:t>，讓學生的智慧不被盜版或濫用。第二，</a:t>
            </a:r>
            <a:r>
              <a:rPr lang="zh-TW" altLang="en-US" u="sng" smtClean="0">
                <a:solidFill>
                  <a:srgbClr val="294FB9"/>
                </a:solidFill>
                <a:latin typeface="微軟正黑體" pitchFamily="34" charset="-120"/>
                <a:ea typeface="微軟正黑體" pitchFamily="34" charset="-120"/>
              </a:rPr>
              <a:t>學校將與數位內容產業進行產學合作，將學生授權的著作進行數位加值營運</a:t>
            </a:r>
            <a:r>
              <a:rPr lang="zh-TW" altLang="en-US" smtClean="0">
                <a:latin typeface="微軟正黑體" pitchFamily="34" charset="-120"/>
                <a:ea typeface="微軟正黑體" pitchFamily="34" charset="-120"/>
              </a:rPr>
              <a:t>，仿照國外</a:t>
            </a:r>
            <a:r>
              <a:rPr lang="en-US" altLang="zh-TW" smtClean="0">
                <a:latin typeface="微軟正黑體" pitchFamily="34" charset="-120"/>
                <a:ea typeface="微軟正黑體" pitchFamily="34" charset="-120"/>
              </a:rPr>
              <a:t>UMI</a:t>
            </a:r>
            <a:r>
              <a:rPr lang="zh-TW" altLang="en-US" smtClean="0">
                <a:latin typeface="微軟正黑體" pitchFamily="34" charset="-120"/>
                <a:ea typeface="微軟正黑體" pitchFamily="34" charset="-120"/>
              </a:rPr>
              <a:t>等學位論文資料庫產業的作法，進行各種加值營運與推廣，讓學生知識財產帶動國內學術之應用。</a:t>
            </a:r>
          </a:p>
        </p:txBody>
      </p:sp>
      <p:sp>
        <p:nvSpPr>
          <p:cNvPr id="31748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28F334-3728-47E5-BFBF-49D34E4EEF09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zh-TW" smtClean="0">
              <a:ea typeface="新細明體" pitchFamily="18" charset="-12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標題 1"/>
          <p:cNvSpPr>
            <a:spLocks noGrp="1"/>
          </p:cNvSpPr>
          <p:nvPr>
            <p:ph type="title"/>
          </p:nvPr>
        </p:nvSpPr>
        <p:spPr>
          <a:xfrm>
            <a:off x="817563" y="300038"/>
            <a:ext cx="10871200" cy="990600"/>
          </a:xfrm>
        </p:spPr>
        <p:txBody>
          <a:bodyPr anchor="t"/>
          <a:lstStyle/>
          <a:p>
            <a:pPr eaLnBrk="1" hangingPunct="1"/>
            <a:r>
              <a:rPr lang="en-US" altLang="zh-TW" sz="4400" b="1" smtClean="0">
                <a:solidFill>
                  <a:schemeClr val="tx1"/>
                </a:solidFill>
                <a:ea typeface="新細明體" pitchFamily="18" charset="-120"/>
              </a:rPr>
              <a:t>Q:</a:t>
            </a:r>
            <a:r>
              <a:rPr lang="zh-TW" altLang="zh-TW" sz="4400" b="1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授權後</a:t>
            </a:r>
            <a:r>
              <a:rPr lang="zh-TW" altLang="en-US" sz="4400" b="1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的</a:t>
            </a:r>
            <a:r>
              <a:rPr lang="zh-TW" altLang="zh-TW" sz="4400" b="1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論文何時可以在線上使用？</a:t>
            </a:r>
            <a:endParaRPr lang="zh-TW" sz="4400" b="1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5843" name="內容版面配置區 2"/>
          <p:cNvSpPr>
            <a:spLocks noGrp="1"/>
          </p:cNvSpPr>
          <p:nvPr>
            <p:ph idx="1"/>
          </p:nvPr>
        </p:nvSpPr>
        <p:spPr>
          <a:xfrm>
            <a:off x="857250" y="2214563"/>
            <a:ext cx="10363200" cy="4071937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考量部分學生學位論文有申請專利的需求，因此可自由選擇授權後</a:t>
            </a:r>
            <a:r>
              <a:rPr lang="zh-TW" altLang="en-US" sz="2800" b="1" u="sng" smtClean="0">
                <a:solidFill>
                  <a:srgbClr val="0033CC"/>
                </a:solidFill>
                <a:latin typeface="微軟正黑體" pitchFamily="34" charset="-120"/>
                <a:ea typeface="微軟正黑體" pitchFamily="34" charset="-120"/>
              </a:rPr>
              <a:t>立即公開、一年、二年、三年、四年或五年後公開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，華藝資料庫將依您選擇的方案，依授權時間起算點起，在電子學位論文公開日自動開放線上瀏覽全文。</a:t>
            </a:r>
          </a:p>
        </p:txBody>
      </p:sp>
      <p:sp>
        <p:nvSpPr>
          <p:cNvPr id="32772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EDFD4-D36B-4192-981D-BD2076705EC5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TW" smtClean="0">
              <a:ea typeface="新細明體" pitchFamily="18" charset="-12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投影片編號版面配置區 2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1EBE1A3-72D8-4DD8-82F3-F13CF8777AF3}" type="slidenum">
              <a:rPr lang="en-US" altLang="zh-TW" smtClean="0"/>
              <a:pPr>
                <a:defRPr/>
              </a:pPr>
              <a:t>9</a:t>
            </a:fld>
            <a:endParaRPr lang="en-US" altLang="zh-TW" smtClean="0"/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57188"/>
            <a:ext cx="10972800" cy="785812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zh-TW" altLang="en-US" sz="44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itchFamily="34" charset="-120"/>
                <a:ea typeface="微軟正黑體" pitchFamily="34" charset="-120"/>
              </a:rPr>
              <a:t>授權方式</a:t>
            </a:r>
            <a:r>
              <a:rPr lang="en-US" altLang="zh-TW" sz="3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itchFamily="34" charset="-120"/>
                <a:ea typeface="微軟正黑體" pitchFamily="34" charset="-120"/>
              </a:rPr>
              <a:t>論文全文檔</a:t>
            </a:r>
            <a:r>
              <a:rPr lang="en-US" altLang="zh-TW" sz="30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itchFamily="34" charset="-120"/>
                <a:ea typeface="微軟正黑體" pitchFamily="34" charset="-120"/>
              </a:rPr>
              <a:t>)</a:t>
            </a:r>
          </a:p>
        </p:txBody>
      </p:sp>
      <p:sp>
        <p:nvSpPr>
          <p:cNvPr id="37892" name="Oval 4"/>
          <p:cNvSpPr>
            <a:spLocks noChangeArrowheads="1"/>
          </p:cNvSpPr>
          <p:nvPr/>
        </p:nvSpPr>
        <p:spPr bwMode="auto">
          <a:xfrm>
            <a:off x="3214688" y="2133600"/>
            <a:ext cx="385762" cy="287338"/>
          </a:xfrm>
          <a:prstGeom prst="ellipse">
            <a:avLst/>
          </a:prstGeom>
          <a:solidFill>
            <a:schemeClr val="hlink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marL="469900" indent="-469900"/>
            <a:r>
              <a:rPr lang="en-US" altLang="zh-TW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7893" name="Oval 5"/>
          <p:cNvSpPr>
            <a:spLocks noChangeArrowheads="1"/>
          </p:cNvSpPr>
          <p:nvPr/>
        </p:nvSpPr>
        <p:spPr bwMode="auto">
          <a:xfrm>
            <a:off x="3214688" y="2997200"/>
            <a:ext cx="385762" cy="287338"/>
          </a:xfrm>
          <a:prstGeom prst="ellipse">
            <a:avLst/>
          </a:prstGeom>
          <a:solidFill>
            <a:schemeClr val="hlink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marL="469900" indent="-469900"/>
            <a:r>
              <a:rPr lang="en-US" altLang="zh-TW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912813" y="5445125"/>
            <a:ext cx="10464800" cy="708025"/>
          </a:xfrm>
          <a:prstGeom prst="rect">
            <a:avLst/>
          </a:prstGeom>
          <a:solidFill>
            <a:srgbClr val="C0C0C0"/>
          </a:solidFill>
          <a:ln w="28575" algn="ctr">
            <a:solidFill>
              <a:schemeClr val="bg2"/>
            </a:solidFill>
            <a:prstDash val="sysDot"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kumimoji="0" lang="zh-TW" altLang="en-US" sz="2000" dirty="0">
                <a:solidFill>
                  <a:srgbClr val="990033"/>
                </a:solidFill>
                <a:ea typeface="標楷體" pitchFamily="65" charset="-120"/>
              </a:rPr>
              <a:t>從碩、博士論文資訊流通的角度，建議每位著作人都能同意授權公開展示論文全文，提供線上遠距閱覽，從著作人的立場，若自己的碩、博士論文能被廣為參考、引用，也是一種肯定。</a:t>
            </a:r>
            <a:r>
              <a:rPr kumimoji="0" lang="zh-TW" altLang="en-US" sz="2000" dirty="0">
                <a:ea typeface="標楷體" pitchFamily="65" charset="-120"/>
              </a:rPr>
              <a:t> </a:t>
            </a:r>
          </a:p>
        </p:txBody>
      </p:sp>
      <p:sp>
        <p:nvSpPr>
          <p:cNvPr id="37895" name="Rectangl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66763" y="1628775"/>
            <a:ext cx="1142523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kumimoji="0" lang="zh-TW" altLang="en-US"/>
          </a:p>
        </p:txBody>
      </p:sp>
      <p:sp>
        <p:nvSpPr>
          <p:cNvPr id="37896" name="Rectangle 9"/>
          <p:cNvSpPr>
            <a:spLocks noChangeArrowheads="1"/>
          </p:cNvSpPr>
          <p:nvPr/>
        </p:nvSpPr>
        <p:spPr bwMode="auto">
          <a:xfrm>
            <a:off x="969963" y="2654300"/>
            <a:ext cx="2173287" cy="698500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897" name="Rectangle 10"/>
          <p:cNvSpPr>
            <a:spLocks noChangeArrowheads="1"/>
          </p:cNvSpPr>
          <p:nvPr/>
        </p:nvSpPr>
        <p:spPr bwMode="auto">
          <a:xfrm>
            <a:off x="969963" y="2654300"/>
            <a:ext cx="2173287" cy="698500"/>
          </a:xfrm>
          <a:prstGeom prst="rect">
            <a:avLst/>
          </a:prstGeom>
          <a:noFill/>
          <a:ln w="3175" cap="rnd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898" name="Rectangle 11"/>
          <p:cNvSpPr>
            <a:spLocks noChangeArrowheads="1"/>
          </p:cNvSpPr>
          <p:nvPr/>
        </p:nvSpPr>
        <p:spPr bwMode="auto">
          <a:xfrm>
            <a:off x="846138" y="2560638"/>
            <a:ext cx="2171700" cy="698500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899" name="Rectangle 12"/>
          <p:cNvSpPr>
            <a:spLocks noChangeArrowheads="1"/>
          </p:cNvSpPr>
          <p:nvPr/>
        </p:nvSpPr>
        <p:spPr bwMode="auto">
          <a:xfrm>
            <a:off x="846138" y="2560638"/>
            <a:ext cx="2171700" cy="698500"/>
          </a:xfrm>
          <a:prstGeom prst="rect">
            <a:avLst/>
          </a:prstGeom>
          <a:noFill/>
          <a:ln w="3175" cap="rnd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00" name="Rectangle 13"/>
          <p:cNvSpPr>
            <a:spLocks noChangeArrowheads="1"/>
          </p:cNvSpPr>
          <p:nvPr/>
        </p:nvSpPr>
        <p:spPr bwMode="auto">
          <a:xfrm>
            <a:off x="1325563" y="2800350"/>
            <a:ext cx="9223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kumimoji="0" lang="zh-TW" altLang="en-US">
                <a:solidFill>
                  <a:srgbClr val="800000"/>
                </a:solidFill>
                <a:latin typeface="標楷體" pitchFamily="65" charset="-120"/>
                <a:ea typeface="標楷體" pitchFamily="65" charset="-120"/>
              </a:rPr>
              <a:t>有償授權</a:t>
            </a:r>
            <a:endParaRPr kumimoji="0" lang="zh-TW" altLang="en-US"/>
          </a:p>
        </p:txBody>
      </p:sp>
      <p:sp>
        <p:nvSpPr>
          <p:cNvPr id="37901" name="Rectangle 14"/>
          <p:cNvSpPr>
            <a:spLocks noChangeArrowheads="1"/>
          </p:cNvSpPr>
          <p:nvPr/>
        </p:nvSpPr>
        <p:spPr bwMode="auto">
          <a:xfrm>
            <a:off x="3765550" y="2176463"/>
            <a:ext cx="2171700" cy="698500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02" name="Rectangle 15"/>
          <p:cNvSpPr>
            <a:spLocks noChangeArrowheads="1"/>
          </p:cNvSpPr>
          <p:nvPr/>
        </p:nvSpPr>
        <p:spPr bwMode="auto">
          <a:xfrm>
            <a:off x="3765550" y="2176463"/>
            <a:ext cx="2171700" cy="698500"/>
          </a:xfrm>
          <a:prstGeom prst="rect">
            <a:avLst/>
          </a:prstGeom>
          <a:noFill/>
          <a:ln w="3175" cap="rnd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03" name="Rectangle 16"/>
          <p:cNvSpPr>
            <a:spLocks noChangeArrowheads="1"/>
          </p:cNvSpPr>
          <p:nvPr/>
        </p:nvSpPr>
        <p:spPr bwMode="auto">
          <a:xfrm>
            <a:off x="3640138" y="2084388"/>
            <a:ext cx="2174875" cy="6985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04" name="Rectangle 17"/>
          <p:cNvSpPr>
            <a:spLocks noChangeArrowheads="1"/>
          </p:cNvSpPr>
          <p:nvPr/>
        </p:nvSpPr>
        <p:spPr bwMode="auto">
          <a:xfrm>
            <a:off x="3640138" y="2084388"/>
            <a:ext cx="2174875" cy="698500"/>
          </a:xfrm>
          <a:prstGeom prst="rect">
            <a:avLst/>
          </a:prstGeom>
          <a:noFill/>
          <a:ln w="3175" cap="rnd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05" name="Rectangle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90950" y="2349500"/>
            <a:ext cx="1384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kumimoji="0" lang="zh-TW" altLang="en-US">
                <a:solidFill>
                  <a:srgbClr val="800000"/>
                </a:solidFill>
                <a:latin typeface="標楷體" pitchFamily="65" charset="-120"/>
                <a:ea typeface="標楷體" pitchFamily="65" charset="-120"/>
              </a:rPr>
              <a:t>捐贈校務基金</a:t>
            </a:r>
            <a:endParaRPr kumimoji="0" lang="zh-TW" altLang="en-US"/>
          </a:p>
        </p:txBody>
      </p:sp>
      <p:sp>
        <p:nvSpPr>
          <p:cNvPr id="37906" name="Rectangle 19"/>
          <p:cNvSpPr>
            <a:spLocks noChangeArrowheads="1"/>
          </p:cNvSpPr>
          <p:nvPr/>
        </p:nvSpPr>
        <p:spPr bwMode="auto">
          <a:xfrm>
            <a:off x="3765550" y="3119438"/>
            <a:ext cx="2171700" cy="698500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07" name="Rectangle 20"/>
          <p:cNvSpPr>
            <a:spLocks noChangeArrowheads="1"/>
          </p:cNvSpPr>
          <p:nvPr/>
        </p:nvSpPr>
        <p:spPr bwMode="auto">
          <a:xfrm>
            <a:off x="3765550" y="3119438"/>
            <a:ext cx="2171700" cy="698500"/>
          </a:xfrm>
          <a:prstGeom prst="rect">
            <a:avLst/>
          </a:prstGeom>
          <a:noFill/>
          <a:ln w="3175" cap="rnd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08" name="Rectangle 21"/>
          <p:cNvSpPr>
            <a:spLocks noChangeArrowheads="1"/>
          </p:cNvSpPr>
          <p:nvPr/>
        </p:nvSpPr>
        <p:spPr bwMode="auto">
          <a:xfrm>
            <a:off x="3640138" y="3025775"/>
            <a:ext cx="2174875" cy="6985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09" name="Rectangle 22"/>
          <p:cNvSpPr>
            <a:spLocks noChangeArrowheads="1"/>
          </p:cNvSpPr>
          <p:nvPr/>
        </p:nvSpPr>
        <p:spPr bwMode="auto">
          <a:xfrm>
            <a:off x="3640138" y="3025775"/>
            <a:ext cx="2174875" cy="698500"/>
          </a:xfrm>
          <a:prstGeom prst="rect">
            <a:avLst/>
          </a:prstGeom>
          <a:noFill/>
          <a:ln w="3175" cap="rnd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10" name="Rectangle 23"/>
          <p:cNvSpPr>
            <a:spLocks noChangeArrowheads="1"/>
          </p:cNvSpPr>
          <p:nvPr/>
        </p:nvSpPr>
        <p:spPr bwMode="auto">
          <a:xfrm>
            <a:off x="4265613" y="3121025"/>
            <a:ext cx="692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kumimoji="0" lang="zh-TW" altLang="en-US">
                <a:solidFill>
                  <a:srgbClr val="800000"/>
                </a:solidFill>
                <a:latin typeface="標楷體" pitchFamily="65" charset="-120"/>
                <a:ea typeface="標楷體" pitchFamily="65" charset="-120"/>
              </a:rPr>
              <a:t>權利金</a:t>
            </a:r>
            <a:endParaRPr kumimoji="0" lang="zh-TW" altLang="en-US"/>
          </a:p>
        </p:txBody>
      </p:sp>
      <p:sp>
        <p:nvSpPr>
          <p:cNvPr id="37911" name="Rectangle 24"/>
          <p:cNvSpPr>
            <a:spLocks noChangeArrowheads="1"/>
          </p:cNvSpPr>
          <p:nvPr/>
        </p:nvSpPr>
        <p:spPr bwMode="auto">
          <a:xfrm>
            <a:off x="4078288" y="3429000"/>
            <a:ext cx="9239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kumimoji="0" lang="zh-TW" altLang="en-US">
                <a:solidFill>
                  <a:srgbClr val="800000"/>
                </a:solidFill>
                <a:latin typeface="標楷體" pitchFamily="65" charset="-120"/>
                <a:ea typeface="標楷體" pitchFamily="65" charset="-120"/>
              </a:rPr>
              <a:t>本人領取</a:t>
            </a:r>
            <a:endParaRPr kumimoji="0" lang="zh-TW" altLang="en-US"/>
          </a:p>
        </p:txBody>
      </p:sp>
      <p:sp>
        <p:nvSpPr>
          <p:cNvPr id="37912" name="Rectangle 25"/>
          <p:cNvSpPr>
            <a:spLocks noChangeArrowheads="1"/>
          </p:cNvSpPr>
          <p:nvPr/>
        </p:nvSpPr>
        <p:spPr bwMode="auto">
          <a:xfrm>
            <a:off x="9353550" y="3119438"/>
            <a:ext cx="2176463" cy="698500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13" name="Rectangle 26"/>
          <p:cNvSpPr>
            <a:spLocks noChangeArrowheads="1"/>
          </p:cNvSpPr>
          <p:nvPr/>
        </p:nvSpPr>
        <p:spPr bwMode="auto">
          <a:xfrm>
            <a:off x="9353550" y="3119438"/>
            <a:ext cx="2176463" cy="698500"/>
          </a:xfrm>
          <a:prstGeom prst="rect">
            <a:avLst/>
          </a:prstGeom>
          <a:noFill/>
          <a:ln w="3175" cap="rnd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14" name="Rectangle 27"/>
          <p:cNvSpPr>
            <a:spLocks noChangeArrowheads="1"/>
          </p:cNvSpPr>
          <p:nvPr/>
        </p:nvSpPr>
        <p:spPr bwMode="auto">
          <a:xfrm>
            <a:off x="9231313" y="3025775"/>
            <a:ext cx="2173287" cy="6985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15" name="Rectangle 28"/>
          <p:cNvSpPr>
            <a:spLocks noChangeArrowheads="1"/>
          </p:cNvSpPr>
          <p:nvPr/>
        </p:nvSpPr>
        <p:spPr bwMode="auto">
          <a:xfrm>
            <a:off x="9231313" y="3025775"/>
            <a:ext cx="2173287" cy="698500"/>
          </a:xfrm>
          <a:prstGeom prst="rect">
            <a:avLst/>
          </a:prstGeom>
          <a:noFill/>
          <a:ln w="3175" cap="rnd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16" name="Rectangle 29"/>
          <p:cNvSpPr>
            <a:spLocks noChangeArrowheads="1"/>
          </p:cNvSpPr>
          <p:nvPr/>
        </p:nvSpPr>
        <p:spPr bwMode="auto">
          <a:xfrm>
            <a:off x="9393238" y="3255963"/>
            <a:ext cx="13858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kumimoji="0" lang="zh-TW" altLang="en-US">
                <a:solidFill>
                  <a:srgbClr val="800000"/>
                </a:solidFill>
                <a:latin typeface="標楷體" pitchFamily="65" charset="-120"/>
                <a:ea typeface="標楷體" pitchFamily="65" charset="-120"/>
              </a:rPr>
              <a:t>自訂公開日期</a:t>
            </a:r>
            <a:endParaRPr kumimoji="0" lang="zh-TW" altLang="en-US"/>
          </a:p>
        </p:txBody>
      </p:sp>
      <p:sp>
        <p:nvSpPr>
          <p:cNvPr id="37917" name="Rectangle 30"/>
          <p:cNvSpPr>
            <a:spLocks noChangeArrowheads="1"/>
          </p:cNvSpPr>
          <p:nvPr/>
        </p:nvSpPr>
        <p:spPr bwMode="auto">
          <a:xfrm>
            <a:off x="6559550" y="3119438"/>
            <a:ext cx="2173288" cy="698500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18" name="Rectangle 31"/>
          <p:cNvSpPr>
            <a:spLocks noChangeArrowheads="1"/>
          </p:cNvSpPr>
          <p:nvPr/>
        </p:nvSpPr>
        <p:spPr bwMode="auto">
          <a:xfrm>
            <a:off x="6559550" y="3119438"/>
            <a:ext cx="2173288" cy="698500"/>
          </a:xfrm>
          <a:prstGeom prst="rect">
            <a:avLst/>
          </a:prstGeom>
          <a:noFill/>
          <a:ln w="3175" cap="rnd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19" name="Rectangle 32"/>
          <p:cNvSpPr>
            <a:spLocks noChangeArrowheads="1"/>
          </p:cNvSpPr>
          <p:nvPr/>
        </p:nvSpPr>
        <p:spPr bwMode="auto">
          <a:xfrm>
            <a:off x="6434138" y="3025775"/>
            <a:ext cx="2174875" cy="6985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20" name="Rectangle 33"/>
          <p:cNvSpPr>
            <a:spLocks noChangeArrowheads="1"/>
          </p:cNvSpPr>
          <p:nvPr/>
        </p:nvSpPr>
        <p:spPr bwMode="auto">
          <a:xfrm>
            <a:off x="6434138" y="3025775"/>
            <a:ext cx="2174875" cy="698500"/>
          </a:xfrm>
          <a:prstGeom prst="rect">
            <a:avLst/>
          </a:prstGeom>
          <a:noFill/>
          <a:ln w="3175" cap="rnd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21" name="Rectangle 3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599238" y="3255963"/>
            <a:ext cx="13858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kumimoji="0" lang="zh-TW" altLang="en-US">
                <a:solidFill>
                  <a:srgbClr val="800000"/>
                </a:solidFill>
                <a:latin typeface="標楷體" pitchFamily="65" charset="-120"/>
                <a:ea typeface="標楷體" pitchFamily="65" charset="-120"/>
              </a:rPr>
              <a:t>填寫聯絡資訊</a:t>
            </a:r>
            <a:endParaRPr kumimoji="0" lang="zh-TW" altLang="en-US"/>
          </a:p>
        </p:txBody>
      </p:sp>
      <p:sp>
        <p:nvSpPr>
          <p:cNvPr id="37922" name="Rectangle 35"/>
          <p:cNvSpPr>
            <a:spLocks noChangeArrowheads="1"/>
          </p:cNvSpPr>
          <p:nvPr/>
        </p:nvSpPr>
        <p:spPr bwMode="auto">
          <a:xfrm>
            <a:off x="9353550" y="4051300"/>
            <a:ext cx="2176463" cy="698500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23" name="Rectangle 36"/>
          <p:cNvSpPr>
            <a:spLocks noChangeArrowheads="1"/>
          </p:cNvSpPr>
          <p:nvPr/>
        </p:nvSpPr>
        <p:spPr bwMode="auto">
          <a:xfrm>
            <a:off x="9353550" y="4051300"/>
            <a:ext cx="2176463" cy="698500"/>
          </a:xfrm>
          <a:prstGeom prst="rect">
            <a:avLst/>
          </a:prstGeom>
          <a:noFill/>
          <a:ln w="3175" cap="rnd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24" name="Rectangle 37"/>
          <p:cNvSpPr>
            <a:spLocks noChangeArrowheads="1"/>
          </p:cNvSpPr>
          <p:nvPr/>
        </p:nvSpPr>
        <p:spPr bwMode="auto">
          <a:xfrm>
            <a:off x="9231313" y="3957638"/>
            <a:ext cx="2173287" cy="6985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25" name="Rectangle 38"/>
          <p:cNvSpPr>
            <a:spLocks noChangeArrowheads="1"/>
          </p:cNvSpPr>
          <p:nvPr/>
        </p:nvSpPr>
        <p:spPr bwMode="auto">
          <a:xfrm>
            <a:off x="9231313" y="3957638"/>
            <a:ext cx="2173287" cy="698500"/>
          </a:xfrm>
          <a:prstGeom prst="rect">
            <a:avLst/>
          </a:prstGeom>
          <a:noFill/>
          <a:ln w="3175" cap="rnd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26" name="Rectangle 39"/>
          <p:cNvSpPr>
            <a:spLocks noChangeArrowheads="1"/>
          </p:cNvSpPr>
          <p:nvPr/>
        </p:nvSpPr>
        <p:spPr bwMode="auto">
          <a:xfrm>
            <a:off x="9393238" y="4192588"/>
            <a:ext cx="13858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kumimoji="0" lang="zh-TW" altLang="en-US">
                <a:solidFill>
                  <a:srgbClr val="800000"/>
                </a:solidFill>
                <a:latin typeface="標楷體" pitchFamily="65" charset="-120"/>
                <a:ea typeface="標楷體" pitchFamily="65" charset="-120"/>
              </a:rPr>
              <a:t>確認書目資料</a:t>
            </a:r>
            <a:endParaRPr kumimoji="0" lang="zh-TW" altLang="en-US"/>
          </a:p>
        </p:txBody>
      </p:sp>
      <p:sp>
        <p:nvSpPr>
          <p:cNvPr id="37927" name="Rectangle 50"/>
          <p:cNvSpPr>
            <a:spLocks noChangeArrowheads="1"/>
          </p:cNvSpPr>
          <p:nvPr/>
        </p:nvSpPr>
        <p:spPr bwMode="auto">
          <a:xfrm>
            <a:off x="6559550" y="4051300"/>
            <a:ext cx="2173288" cy="698500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28" name="Rectangle 51"/>
          <p:cNvSpPr>
            <a:spLocks noChangeArrowheads="1"/>
          </p:cNvSpPr>
          <p:nvPr/>
        </p:nvSpPr>
        <p:spPr bwMode="auto">
          <a:xfrm>
            <a:off x="6559550" y="4051300"/>
            <a:ext cx="2173288" cy="698500"/>
          </a:xfrm>
          <a:prstGeom prst="rect">
            <a:avLst/>
          </a:prstGeom>
          <a:noFill/>
          <a:ln w="3175" cap="rnd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29" name="Rectangle 52"/>
          <p:cNvSpPr>
            <a:spLocks noChangeArrowheads="1"/>
          </p:cNvSpPr>
          <p:nvPr/>
        </p:nvSpPr>
        <p:spPr bwMode="auto">
          <a:xfrm>
            <a:off x="6434138" y="3957638"/>
            <a:ext cx="2174875" cy="698500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30" name="Rectangle 53"/>
          <p:cNvSpPr>
            <a:spLocks noChangeArrowheads="1"/>
          </p:cNvSpPr>
          <p:nvPr/>
        </p:nvSpPr>
        <p:spPr bwMode="auto">
          <a:xfrm>
            <a:off x="6434138" y="3957638"/>
            <a:ext cx="2174875" cy="698500"/>
          </a:xfrm>
          <a:prstGeom prst="rect">
            <a:avLst/>
          </a:prstGeom>
          <a:noFill/>
          <a:ln w="3175" cap="rnd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31" name="Rectangle 54"/>
          <p:cNvSpPr>
            <a:spLocks noChangeArrowheads="1"/>
          </p:cNvSpPr>
          <p:nvPr/>
        </p:nvSpPr>
        <p:spPr bwMode="auto">
          <a:xfrm>
            <a:off x="6910388" y="4192588"/>
            <a:ext cx="9239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kumimoji="0" lang="zh-TW" altLang="en-US">
                <a:solidFill>
                  <a:srgbClr val="800000"/>
                </a:solidFill>
                <a:latin typeface="標楷體" pitchFamily="65" charset="-120"/>
                <a:ea typeface="標楷體" pitchFamily="65" charset="-120"/>
              </a:rPr>
              <a:t>論文上傳</a:t>
            </a:r>
            <a:endParaRPr kumimoji="0" lang="zh-TW" altLang="en-US"/>
          </a:p>
        </p:txBody>
      </p:sp>
      <p:sp>
        <p:nvSpPr>
          <p:cNvPr id="37932" name="Freeform 55"/>
          <p:cNvSpPr>
            <a:spLocks/>
          </p:cNvSpPr>
          <p:nvPr/>
        </p:nvSpPr>
        <p:spPr bwMode="auto">
          <a:xfrm>
            <a:off x="3017838" y="2432050"/>
            <a:ext cx="517525" cy="477838"/>
          </a:xfrm>
          <a:custGeom>
            <a:avLst/>
            <a:gdLst>
              <a:gd name="T0" fmla="*/ 0 w 244"/>
              <a:gd name="T1" fmla="*/ 2147483647 h 301"/>
              <a:gd name="T2" fmla="*/ 2147483647 w 244"/>
              <a:gd name="T3" fmla="*/ 2147483647 h 301"/>
              <a:gd name="T4" fmla="*/ 2147483647 w 244"/>
              <a:gd name="T5" fmla="*/ 0 h 301"/>
              <a:gd name="T6" fmla="*/ 2147483647 w 244"/>
              <a:gd name="T7" fmla="*/ 0 h 301"/>
              <a:gd name="T8" fmla="*/ 0 60000 65536"/>
              <a:gd name="T9" fmla="*/ 0 60000 65536"/>
              <a:gd name="T10" fmla="*/ 0 60000 65536"/>
              <a:gd name="T11" fmla="*/ 0 60000 65536"/>
              <a:gd name="T12" fmla="*/ 0 w 244"/>
              <a:gd name="T13" fmla="*/ 0 h 301"/>
              <a:gd name="T14" fmla="*/ 244 w 244"/>
              <a:gd name="T15" fmla="*/ 301 h 30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" h="301">
                <a:moveTo>
                  <a:pt x="0" y="301"/>
                </a:moveTo>
                <a:lnTo>
                  <a:pt x="110" y="301"/>
                </a:lnTo>
                <a:lnTo>
                  <a:pt x="110" y="0"/>
                </a:lnTo>
                <a:lnTo>
                  <a:pt x="244" y="0"/>
                </a:lnTo>
              </a:path>
            </a:pathLst>
          </a:custGeom>
          <a:noFill/>
          <a:ln w="3175" cap="rnd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33" name="Freeform 56"/>
          <p:cNvSpPr>
            <a:spLocks/>
          </p:cNvSpPr>
          <p:nvPr/>
        </p:nvSpPr>
        <p:spPr bwMode="auto">
          <a:xfrm>
            <a:off x="3519488" y="2387600"/>
            <a:ext cx="120650" cy="90488"/>
          </a:xfrm>
          <a:custGeom>
            <a:avLst/>
            <a:gdLst>
              <a:gd name="T0" fmla="*/ 0 w 57"/>
              <a:gd name="T1" fmla="*/ 0 h 57"/>
              <a:gd name="T2" fmla="*/ 2147483647 w 57"/>
              <a:gd name="T3" fmla="*/ 2147483647 h 57"/>
              <a:gd name="T4" fmla="*/ 0 w 57"/>
              <a:gd name="T5" fmla="*/ 2147483647 h 57"/>
              <a:gd name="T6" fmla="*/ 0 w 57"/>
              <a:gd name="T7" fmla="*/ 0 h 57"/>
              <a:gd name="T8" fmla="*/ 0 60000 65536"/>
              <a:gd name="T9" fmla="*/ 0 60000 65536"/>
              <a:gd name="T10" fmla="*/ 0 60000 65536"/>
              <a:gd name="T11" fmla="*/ 0 60000 65536"/>
              <a:gd name="T12" fmla="*/ 0 w 57"/>
              <a:gd name="T13" fmla="*/ 0 h 57"/>
              <a:gd name="T14" fmla="*/ 57 w 57"/>
              <a:gd name="T15" fmla="*/ 57 h 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" h="57">
                <a:moveTo>
                  <a:pt x="0" y="0"/>
                </a:moveTo>
                <a:lnTo>
                  <a:pt x="57" y="28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8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34" name="Freeform 57"/>
          <p:cNvSpPr>
            <a:spLocks/>
          </p:cNvSpPr>
          <p:nvPr/>
        </p:nvSpPr>
        <p:spPr bwMode="auto">
          <a:xfrm>
            <a:off x="3017838" y="2909888"/>
            <a:ext cx="517525" cy="466725"/>
          </a:xfrm>
          <a:custGeom>
            <a:avLst/>
            <a:gdLst>
              <a:gd name="T0" fmla="*/ 0 w 244"/>
              <a:gd name="T1" fmla="*/ 0 h 294"/>
              <a:gd name="T2" fmla="*/ 2147483647 w 244"/>
              <a:gd name="T3" fmla="*/ 0 h 294"/>
              <a:gd name="T4" fmla="*/ 2147483647 w 244"/>
              <a:gd name="T5" fmla="*/ 2147483647 h 294"/>
              <a:gd name="T6" fmla="*/ 2147483647 w 244"/>
              <a:gd name="T7" fmla="*/ 2147483647 h 294"/>
              <a:gd name="T8" fmla="*/ 0 60000 65536"/>
              <a:gd name="T9" fmla="*/ 0 60000 65536"/>
              <a:gd name="T10" fmla="*/ 0 60000 65536"/>
              <a:gd name="T11" fmla="*/ 0 60000 65536"/>
              <a:gd name="T12" fmla="*/ 0 w 244"/>
              <a:gd name="T13" fmla="*/ 0 h 294"/>
              <a:gd name="T14" fmla="*/ 244 w 244"/>
              <a:gd name="T15" fmla="*/ 294 h 2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" h="294">
                <a:moveTo>
                  <a:pt x="0" y="0"/>
                </a:moveTo>
                <a:lnTo>
                  <a:pt x="110" y="0"/>
                </a:lnTo>
                <a:lnTo>
                  <a:pt x="110" y="294"/>
                </a:lnTo>
                <a:lnTo>
                  <a:pt x="244" y="294"/>
                </a:lnTo>
              </a:path>
            </a:pathLst>
          </a:custGeom>
          <a:noFill/>
          <a:ln w="3175" cap="rnd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35" name="Freeform 58"/>
          <p:cNvSpPr>
            <a:spLocks/>
          </p:cNvSpPr>
          <p:nvPr/>
        </p:nvSpPr>
        <p:spPr bwMode="auto">
          <a:xfrm>
            <a:off x="3519488" y="3330575"/>
            <a:ext cx="120650" cy="90488"/>
          </a:xfrm>
          <a:custGeom>
            <a:avLst/>
            <a:gdLst>
              <a:gd name="T0" fmla="*/ 0 w 57"/>
              <a:gd name="T1" fmla="*/ 0 h 57"/>
              <a:gd name="T2" fmla="*/ 2147483647 w 57"/>
              <a:gd name="T3" fmla="*/ 2147483647 h 57"/>
              <a:gd name="T4" fmla="*/ 0 w 57"/>
              <a:gd name="T5" fmla="*/ 2147483647 h 57"/>
              <a:gd name="T6" fmla="*/ 0 w 57"/>
              <a:gd name="T7" fmla="*/ 0 h 57"/>
              <a:gd name="T8" fmla="*/ 0 60000 65536"/>
              <a:gd name="T9" fmla="*/ 0 60000 65536"/>
              <a:gd name="T10" fmla="*/ 0 60000 65536"/>
              <a:gd name="T11" fmla="*/ 0 60000 65536"/>
              <a:gd name="T12" fmla="*/ 0 w 57"/>
              <a:gd name="T13" fmla="*/ 0 h 57"/>
              <a:gd name="T14" fmla="*/ 57 w 57"/>
              <a:gd name="T15" fmla="*/ 57 h 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" h="57">
                <a:moveTo>
                  <a:pt x="0" y="0"/>
                </a:moveTo>
                <a:lnTo>
                  <a:pt x="57" y="29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8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36" name="Line 61"/>
          <p:cNvSpPr>
            <a:spLocks noChangeShapeType="1"/>
          </p:cNvSpPr>
          <p:nvPr/>
        </p:nvSpPr>
        <p:spPr bwMode="auto">
          <a:xfrm>
            <a:off x="5815013" y="3376613"/>
            <a:ext cx="514350" cy="0"/>
          </a:xfrm>
          <a:prstGeom prst="line">
            <a:avLst/>
          </a:prstGeom>
          <a:noFill/>
          <a:ln w="3175" cap="rnd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37" name="Freeform 62"/>
          <p:cNvSpPr>
            <a:spLocks/>
          </p:cNvSpPr>
          <p:nvPr/>
        </p:nvSpPr>
        <p:spPr bwMode="auto">
          <a:xfrm>
            <a:off x="6313488" y="3330575"/>
            <a:ext cx="120650" cy="90488"/>
          </a:xfrm>
          <a:custGeom>
            <a:avLst/>
            <a:gdLst>
              <a:gd name="T0" fmla="*/ 0 w 57"/>
              <a:gd name="T1" fmla="*/ 0 h 57"/>
              <a:gd name="T2" fmla="*/ 2147483647 w 57"/>
              <a:gd name="T3" fmla="*/ 2147483647 h 57"/>
              <a:gd name="T4" fmla="*/ 0 w 57"/>
              <a:gd name="T5" fmla="*/ 2147483647 h 57"/>
              <a:gd name="T6" fmla="*/ 0 w 57"/>
              <a:gd name="T7" fmla="*/ 0 h 57"/>
              <a:gd name="T8" fmla="*/ 0 60000 65536"/>
              <a:gd name="T9" fmla="*/ 0 60000 65536"/>
              <a:gd name="T10" fmla="*/ 0 60000 65536"/>
              <a:gd name="T11" fmla="*/ 0 60000 65536"/>
              <a:gd name="T12" fmla="*/ 0 w 57"/>
              <a:gd name="T13" fmla="*/ 0 h 57"/>
              <a:gd name="T14" fmla="*/ 57 w 57"/>
              <a:gd name="T15" fmla="*/ 57 h 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" h="57">
                <a:moveTo>
                  <a:pt x="0" y="0"/>
                </a:moveTo>
                <a:lnTo>
                  <a:pt x="57" y="29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8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38" name="Freeform 63"/>
          <p:cNvSpPr>
            <a:spLocks/>
          </p:cNvSpPr>
          <p:nvPr/>
        </p:nvSpPr>
        <p:spPr bwMode="auto">
          <a:xfrm>
            <a:off x="5815013" y="2432050"/>
            <a:ext cx="3309937" cy="944563"/>
          </a:xfrm>
          <a:custGeom>
            <a:avLst/>
            <a:gdLst>
              <a:gd name="T0" fmla="*/ 0 w 1564"/>
              <a:gd name="T1" fmla="*/ 0 h 595"/>
              <a:gd name="T2" fmla="*/ 2147483647 w 1564"/>
              <a:gd name="T3" fmla="*/ 0 h 595"/>
              <a:gd name="T4" fmla="*/ 2147483647 w 1564"/>
              <a:gd name="T5" fmla="*/ 2147483647 h 595"/>
              <a:gd name="T6" fmla="*/ 2147483647 w 1564"/>
              <a:gd name="T7" fmla="*/ 2147483647 h 595"/>
              <a:gd name="T8" fmla="*/ 0 60000 65536"/>
              <a:gd name="T9" fmla="*/ 0 60000 65536"/>
              <a:gd name="T10" fmla="*/ 0 60000 65536"/>
              <a:gd name="T11" fmla="*/ 0 60000 65536"/>
              <a:gd name="T12" fmla="*/ 0 w 1564"/>
              <a:gd name="T13" fmla="*/ 0 h 595"/>
              <a:gd name="T14" fmla="*/ 1564 w 1564"/>
              <a:gd name="T15" fmla="*/ 595 h 59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64" h="595">
                <a:moveTo>
                  <a:pt x="0" y="0"/>
                </a:moveTo>
                <a:lnTo>
                  <a:pt x="1474" y="0"/>
                </a:lnTo>
                <a:lnTo>
                  <a:pt x="1474" y="595"/>
                </a:lnTo>
                <a:lnTo>
                  <a:pt x="1564" y="595"/>
                </a:lnTo>
              </a:path>
            </a:pathLst>
          </a:custGeom>
          <a:noFill/>
          <a:ln w="3175" cap="rnd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39" name="Freeform 64"/>
          <p:cNvSpPr>
            <a:spLocks/>
          </p:cNvSpPr>
          <p:nvPr/>
        </p:nvSpPr>
        <p:spPr bwMode="auto">
          <a:xfrm>
            <a:off x="9110663" y="3330575"/>
            <a:ext cx="120650" cy="90488"/>
          </a:xfrm>
          <a:custGeom>
            <a:avLst/>
            <a:gdLst>
              <a:gd name="T0" fmla="*/ 0 w 57"/>
              <a:gd name="T1" fmla="*/ 0 h 57"/>
              <a:gd name="T2" fmla="*/ 2147483647 w 57"/>
              <a:gd name="T3" fmla="*/ 2147483647 h 57"/>
              <a:gd name="T4" fmla="*/ 0 w 57"/>
              <a:gd name="T5" fmla="*/ 2147483647 h 57"/>
              <a:gd name="T6" fmla="*/ 0 w 57"/>
              <a:gd name="T7" fmla="*/ 0 h 57"/>
              <a:gd name="T8" fmla="*/ 0 60000 65536"/>
              <a:gd name="T9" fmla="*/ 0 60000 65536"/>
              <a:gd name="T10" fmla="*/ 0 60000 65536"/>
              <a:gd name="T11" fmla="*/ 0 60000 65536"/>
              <a:gd name="T12" fmla="*/ 0 w 57"/>
              <a:gd name="T13" fmla="*/ 0 h 57"/>
              <a:gd name="T14" fmla="*/ 57 w 57"/>
              <a:gd name="T15" fmla="*/ 57 h 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" h="57">
                <a:moveTo>
                  <a:pt x="0" y="0"/>
                </a:moveTo>
                <a:lnTo>
                  <a:pt x="57" y="29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8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40" name="Freeform 65"/>
          <p:cNvSpPr>
            <a:spLocks/>
          </p:cNvSpPr>
          <p:nvPr/>
        </p:nvSpPr>
        <p:spPr bwMode="auto">
          <a:xfrm>
            <a:off x="11404600" y="3376613"/>
            <a:ext cx="620713" cy="930275"/>
          </a:xfrm>
          <a:custGeom>
            <a:avLst/>
            <a:gdLst>
              <a:gd name="T0" fmla="*/ 0 w 293"/>
              <a:gd name="T1" fmla="*/ 0 h 586"/>
              <a:gd name="T2" fmla="*/ 2147483647 w 293"/>
              <a:gd name="T3" fmla="*/ 0 h 586"/>
              <a:gd name="T4" fmla="*/ 2147483647 w 293"/>
              <a:gd name="T5" fmla="*/ 2147483647 h 586"/>
              <a:gd name="T6" fmla="*/ 2147483647 w 293"/>
              <a:gd name="T7" fmla="*/ 2147483647 h 586"/>
              <a:gd name="T8" fmla="*/ 0 60000 65536"/>
              <a:gd name="T9" fmla="*/ 0 60000 65536"/>
              <a:gd name="T10" fmla="*/ 0 60000 65536"/>
              <a:gd name="T11" fmla="*/ 0 60000 65536"/>
              <a:gd name="T12" fmla="*/ 0 w 293"/>
              <a:gd name="T13" fmla="*/ 0 h 586"/>
              <a:gd name="T14" fmla="*/ 293 w 293"/>
              <a:gd name="T15" fmla="*/ 586 h 58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3" h="586">
                <a:moveTo>
                  <a:pt x="0" y="0"/>
                </a:moveTo>
                <a:lnTo>
                  <a:pt x="293" y="0"/>
                </a:lnTo>
                <a:lnTo>
                  <a:pt x="293" y="586"/>
                </a:lnTo>
                <a:lnTo>
                  <a:pt x="50" y="586"/>
                </a:lnTo>
              </a:path>
            </a:pathLst>
          </a:custGeom>
          <a:noFill/>
          <a:ln w="3175" cap="rnd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41" name="Freeform 66"/>
          <p:cNvSpPr>
            <a:spLocks/>
          </p:cNvSpPr>
          <p:nvPr/>
        </p:nvSpPr>
        <p:spPr bwMode="auto">
          <a:xfrm>
            <a:off x="11404600" y="4262438"/>
            <a:ext cx="120650" cy="90487"/>
          </a:xfrm>
          <a:custGeom>
            <a:avLst/>
            <a:gdLst>
              <a:gd name="T0" fmla="*/ 2147483647 w 57"/>
              <a:gd name="T1" fmla="*/ 2147483647 h 57"/>
              <a:gd name="T2" fmla="*/ 0 w 57"/>
              <a:gd name="T3" fmla="*/ 2147483647 h 57"/>
              <a:gd name="T4" fmla="*/ 2147483647 w 57"/>
              <a:gd name="T5" fmla="*/ 0 h 57"/>
              <a:gd name="T6" fmla="*/ 2147483647 w 57"/>
              <a:gd name="T7" fmla="*/ 2147483647 h 57"/>
              <a:gd name="T8" fmla="*/ 0 60000 65536"/>
              <a:gd name="T9" fmla="*/ 0 60000 65536"/>
              <a:gd name="T10" fmla="*/ 0 60000 65536"/>
              <a:gd name="T11" fmla="*/ 0 60000 65536"/>
              <a:gd name="T12" fmla="*/ 0 w 57"/>
              <a:gd name="T13" fmla="*/ 0 h 57"/>
              <a:gd name="T14" fmla="*/ 57 w 57"/>
              <a:gd name="T15" fmla="*/ 57 h 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" h="57">
                <a:moveTo>
                  <a:pt x="57" y="57"/>
                </a:moveTo>
                <a:lnTo>
                  <a:pt x="0" y="28"/>
                </a:lnTo>
                <a:lnTo>
                  <a:pt x="57" y="0"/>
                </a:lnTo>
                <a:lnTo>
                  <a:pt x="57" y="57"/>
                </a:lnTo>
                <a:close/>
              </a:path>
            </a:pathLst>
          </a:custGeom>
          <a:solidFill>
            <a:srgbClr val="8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42" name="Line 67"/>
          <p:cNvSpPr>
            <a:spLocks noChangeShapeType="1"/>
          </p:cNvSpPr>
          <p:nvPr/>
        </p:nvSpPr>
        <p:spPr bwMode="auto">
          <a:xfrm flipH="1">
            <a:off x="8713788" y="4306888"/>
            <a:ext cx="517525" cy="0"/>
          </a:xfrm>
          <a:prstGeom prst="line">
            <a:avLst/>
          </a:prstGeom>
          <a:noFill/>
          <a:ln w="3175" cap="rnd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43" name="Freeform 68"/>
          <p:cNvSpPr>
            <a:spLocks/>
          </p:cNvSpPr>
          <p:nvPr/>
        </p:nvSpPr>
        <p:spPr bwMode="auto">
          <a:xfrm>
            <a:off x="8609013" y="4262438"/>
            <a:ext cx="120650" cy="90487"/>
          </a:xfrm>
          <a:custGeom>
            <a:avLst/>
            <a:gdLst>
              <a:gd name="T0" fmla="*/ 2147483647 w 57"/>
              <a:gd name="T1" fmla="*/ 2147483647 h 57"/>
              <a:gd name="T2" fmla="*/ 0 w 57"/>
              <a:gd name="T3" fmla="*/ 2147483647 h 57"/>
              <a:gd name="T4" fmla="*/ 2147483647 w 57"/>
              <a:gd name="T5" fmla="*/ 0 h 57"/>
              <a:gd name="T6" fmla="*/ 2147483647 w 57"/>
              <a:gd name="T7" fmla="*/ 2147483647 h 57"/>
              <a:gd name="T8" fmla="*/ 0 60000 65536"/>
              <a:gd name="T9" fmla="*/ 0 60000 65536"/>
              <a:gd name="T10" fmla="*/ 0 60000 65536"/>
              <a:gd name="T11" fmla="*/ 0 60000 65536"/>
              <a:gd name="T12" fmla="*/ 0 w 57"/>
              <a:gd name="T13" fmla="*/ 0 h 57"/>
              <a:gd name="T14" fmla="*/ 57 w 57"/>
              <a:gd name="T15" fmla="*/ 57 h 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" h="57">
                <a:moveTo>
                  <a:pt x="57" y="57"/>
                </a:moveTo>
                <a:lnTo>
                  <a:pt x="0" y="28"/>
                </a:lnTo>
                <a:lnTo>
                  <a:pt x="57" y="0"/>
                </a:lnTo>
                <a:lnTo>
                  <a:pt x="57" y="57"/>
                </a:lnTo>
                <a:close/>
              </a:path>
            </a:pathLst>
          </a:custGeom>
          <a:solidFill>
            <a:srgbClr val="8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44" name="Line 69"/>
          <p:cNvSpPr>
            <a:spLocks noChangeShapeType="1"/>
          </p:cNvSpPr>
          <p:nvPr/>
        </p:nvSpPr>
        <p:spPr bwMode="auto">
          <a:xfrm>
            <a:off x="8609013" y="3376613"/>
            <a:ext cx="515937" cy="0"/>
          </a:xfrm>
          <a:prstGeom prst="line">
            <a:avLst/>
          </a:prstGeom>
          <a:noFill/>
          <a:ln w="3175" cap="rnd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945" name="Freeform 70"/>
          <p:cNvSpPr>
            <a:spLocks/>
          </p:cNvSpPr>
          <p:nvPr/>
        </p:nvSpPr>
        <p:spPr bwMode="auto">
          <a:xfrm>
            <a:off x="9110663" y="3330575"/>
            <a:ext cx="120650" cy="90488"/>
          </a:xfrm>
          <a:custGeom>
            <a:avLst/>
            <a:gdLst>
              <a:gd name="T0" fmla="*/ 0 w 57"/>
              <a:gd name="T1" fmla="*/ 0 h 57"/>
              <a:gd name="T2" fmla="*/ 2147483647 w 57"/>
              <a:gd name="T3" fmla="*/ 2147483647 h 57"/>
              <a:gd name="T4" fmla="*/ 0 w 57"/>
              <a:gd name="T5" fmla="*/ 2147483647 h 57"/>
              <a:gd name="T6" fmla="*/ 0 w 57"/>
              <a:gd name="T7" fmla="*/ 0 h 57"/>
              <a:gd name="T8" fmla="*/ 0 60000 65536"/>
              <a:gd name="T9" fmla="*/ 0 60000 65536"/>
              <a:gd name="T10" fmla="*/ 0 60000 65536"/>
              <a:gd name="T11" fmla="*/ 0 60000 65536"/>
              <a:gd name="T12" fmla="*/ 0 w 57"/>
              <a:gd name="T13" fmla="*/ 0 h 57"/>
              <a:gd name="T14" fmla="*/ 57 w 57"/>
              <a:gd name="T15" fmla="*/ 57 h 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" h="57">
                <a:moveTo>
                  <a:pt x="0" y="0"/>
                </a:moveTo>
                <a:lnTo>
                  <a:pt x="57" y="29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8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3431377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67F96A-C2ED-4D5B-8EFB-A18C6982D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TS103431377</Template>
  <TotalTime>0</TotalTime>
  <Words>729</Words>
  <Application>Microsoft Office PowerPoint</Application>
  <PresentationFormat>自訂</PresentationFormat>
  <Paragraphs>69</Paragraphs>
  <Slides>16</Slides>
  <Notes>2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17" baseType="lpstr">
      <vt:lpstr>TS103431377</vt:lpstr>
      <vt:lpstr>論文上傳流程—step 1. 登入系統 http://etds.lib.tku.edu.tw/main/index</vt:lpstr>
      <vt:lpstr>Step 2. 輸入資料</vt:lpstr>
      <vt:lpstr>Step 3. 輸入口試委員</vt:lpstr>
      <vt:lpstr>Step 4. 上傳PDF檔</vt:lpstr>
      <vt:lpstr>Step 5. 確認檔案</vt:lpstr>
      <vt:lpstr>論文授權 Authorization</vt:lpstr>
      <vt:lpstr>Q:授權學位論文給學校，學校會如何處理學生的著作權？</vt:lpstr>
      <vt:lpstr>Q:授權後的論文何時可以在線上使用？</vt:lpstr>
      <vt:lpstr>授權方式(論文全文檔)</vt:lpstr>
      <vt:lpstr>投影片 10</vt:lpstr>
      <vt:lpstr>投影片 11</vt:lpstr>
      <vt:lpstr>Step 7-2. 有償授權且本人領取權利金</vt:lpstr>
      <vt:lpstr>投影片 13</vt:lpstr>
      <vt:lpstr>投影片 14</vt:lpstr>
      <vt:lpstr>投影片 15</vt:lpstr>
      <vt:lpstr>Thank you ~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2013-03-26T01:49:22Z</dcterms:created>
  <dcterms:modified xsi:type="dcterms:W3CDTF">2013-05-14T12:22:32Z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