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9"/>
  </p:notesMasterIdLst>
  <p:handoutMasterIdLst>
    <p:handoutMasterId r:id="rId10"/>
  </p:handoutMasterIdLst>
  <p:sldIdLst>
    <p:sldId id="257" r:id="rId3"/>
    <p:sldId id="258" r:id="rId4"/>
    <p:sldId id="271" r:id="rId5"/>
    <p:sldId id="273" r:id="rId6"/>
    <p:sldId id="350" r:id="rId7"/>
    <p:sldId id="351" r:id="rId8"/>
  </p:sldIdLst>
  <p:sldSz cx="12192000" cy="6858000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</p:clrMru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876" autoAdjust="0"/>
    <p:restoredTop sz="94660"/>
  </p:normalViewPr>
  <p:slideViewPr>
    <p:cSldViewPr snapToGrid="0">
      <p:cViewPr varScale="1">
        <p:scale>
          <a:sx n="62" d="100"/>
          <a:sy n="62" d="100"/>
        </p:scale>
        <p:origin x="-90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5427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5427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88FD0F3-A17D-4C10-B190-2F35D0F20533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8824"/>
            <a:ext cx="2945659" cy="495426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378824"/>
            <a:ext cx="2945659" cy="495426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EBACC22-172C-46A2-9A5E-0767CD2E87F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5427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5427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D2CCBD7-F471-4A55-BB21-9FAC2B4B6DEF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1233488"/>
            <a:ext cx="5927725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5" tIns="45717" rIns="91435" bIns="45717" rtlCol="0" anchor="ctr"/>
          <a:lstStyle/>
          <a:p>
            <a:pPr lvl="0"/>
            <a:endParaRPr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35" tIns="45717" rIns="91435" bIns="45717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824"/>
            <a:ext cx="2945659" cy="495426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378824"/>
            <a:ext cx="2945659" cy="495426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7E9158F-8D7C-411F-9A43-78C42EAC2FA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>
            <a:normAutofit/>
          </a:bodyPr>
          <a:lstStyle>
            <a:lvl1pPr algn="l">
              <a:defRPr sz="54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7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8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9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0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1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2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3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4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5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6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7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8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19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32" name="Group 111"/>
          <p:cNvGrpSpPr/>
          <p:nvPr/>
        </p:nvGrpSpPr>
        <p:grpSpPr>
          <a:xfrm>
            <a:off x="5322489" y="34361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sp>
        <p:nvSpPr>
          <p:cNvPr id="97" name="Picture Placeholder 33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11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25" name="Picture Placeholder 33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6465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048893"/>
            <a:ext cx="22860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5" name="Date Placeholder 5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3140A-3EEA-48DB-8F30-8C309DC58C5B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6" name="Footer Placeholder 6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7" name="Slide Number Placeholder 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FD53E-FE4E-4689-9748-D6CD3C4D175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7BC7F-2A2E-4452-9E93-489DEF790D36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13861-742A-439B-A094-33811F9DAAD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595313" y="781050"/>
            <a:ext cx="6434137" cy="5054600"/>
            <a:chOff x="5162444" y="781398"/>
            <a:chExt cx="6433398" cy="5053665"/>
          </a:xfrm>
        </p:grpSpPr>
        <p:sp>
          <p:nvSpPr>
            <p:cNvPr id="6" name="Freeform 42"/>
            <p:cNvSpPr>
              <a:spLocks/>
            </p:cNvSpPr>
            <p:nvPr/>
          </p:nvSpPr>
          <p:spPr bwMode="auto">
            <a:xfrm rot="16200000" flipV="1">
              <a:off x="3342718" y="3275693"/>
              <a:ext cx="3828342" cy="17460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7" name="Freeform 43"/>
            <p:cNvSpPr>
              <a:spLocks/>
            </p:cNvSpPr>
            <p:nvPr/>
          </p:nvSpPr>
          <p:spPr bwMode="auto">
            <a:xfrm rot="16200000" flipV="1">
              <a:off x="9565004" y="3299501"/>
              <a:ext cx="3837865" cy="17461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grpSp>
          <p:nvGrpSpPr>
            <p:cNvPr id="8" name="Group 10"/>
            <p:cNvGrpSpPr>
              <a:grpSpLocks/>
            </p:cNvGrpSpPr>
            <p:nvPr/>
          </p:nvGrpSpPr>
          <p:grpSpPr bwMode="auto"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17" name="Freeform 41"/>
              <p:cNvSpPr>
                <a:spLocks/>
              </p:cNvSpPr>
              <p:nvPr/>
            </p:nvSpPr>
            <p:spPr bwMode="auto">
              <a:xfrm rot="16200000" flipV="1">
                <a:off x="9392238" y="4188656"/>
                <a:ext cx="15872" cy="3086477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>
                  <a:latin typeface="+mn-lt"/>
                  <a:ea typeface="+mn-ea"/>
                </a:endParaRPr>
              </a:p>
            </p:txBody>
          </p:sp>
          <p:sp>
            <p:nvSpPr>
              <p:cNvPr id="18" name="Freeform 44"/>
              <p:cNvSpPr>
                <a:spLocks/>
              </p:cNvSpPr>
              <p:nvPr/>
            </p:nvSpPr>
            <p:spPr bwMode="auto">
              <a:xfrm rot="16200000" flipV="1">
                <a:off x="9367555" y="-651448"/>
                <a:ext cx="12698" cy="3033937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>
                  <a:latin typeface="+mn-lt"/>
                  <a:ea typeface="+mn-ea"/>
                </a:endParaRPr>
              </a:p>
            </p:txBody>
          </p:sp>
        </p:grpSp>
        <p:sp>
          <p:nvSpPr>
            <p:cNvPr id="9" name="Freeform 45"/>
            <p:cNvSpPr>
              <a:spLocks noEditPoints="1"/>
            </p:cNvSpPr>
            <p:nvPr/>
          </p:nvSpPr>
          <p:spPr bwMode="auto">
            <a:xfrm rot="16200000" flipV="1">
              <a:off x="5185477" y="5323170"/>
              <a:ext cx="477750" cy="523815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0" name="Freeform 46"/>
            <p:cNvSpPr>
              <a:spLocks noEditPoints="1"/>
            </p:cNvSpPr>
            <p:nvPr/>
          </p:nvSpPr>
          <p:spPr bwMode="auto">
            <a:xfrm rot="16200000" flipV="1">
              <a:off x="5197382" y="5323965"/>
              <a:ext cx="477749" cy="512704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1" name="Freeform 47"/>
            <p:cNvSpPr>
              <a:spLocks noEditPoints="1"/>
            </p:cNvSpPr>
            <p:nvPr/>
          </p:nvSpPr>
          <p:spPr bwMode="auto">
            <a:xfrm rot="16200000" flipV="1">
              <a:off x="11077601" y="5321583"/>
              <a:ext cx="507906" cy="51905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2" name="Freeform 48"/>
            <p:cNvSpPr>
              <a:spLocks noEditPoints="1"/>
            </p:cNvSpPr>
            <p:nvPr/>
          </p:nvSpPr>
          <p:spPr bwMode="auto">
            <a:xfrm rot="16200000" flipV="1">
              <a:off x="11092679" y="5320789"/>
              <a:ext cx="471401" cy="534926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3" name="Freeform 49"/>
            <p:cNvSpPr>
              <a:spLocks noEditPoints="1"/>
            </p:cNvSpPr>
            <p:nvPr/>
          </p:nvSpPr>
          <p:spPr bwMode="auto">
            <a:xfrm rot="16200000" flipV="1">
              <a:off x="11051408" y="771858"/>
              <a:ext cx="468226" cy="519052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4" name="Freeform 50"/>
            <p:cNvSpPr>
              <a:spLocks noEditPoints="1"/>
            </p:cNvSpPr>
            <p:nvPr/>
          </p:nvSpPr>
          <p:spPr bwMode="auto">
            <a:xfrm rot="16200000" flipV="1">
              <a:off x="11044265" y="786937"/>
              <a:ext cx="468226" cy="488894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5" name="Freeform 51"/>
            <p:cNvSpPr>
              <a:spLocks noEditPoints="1"/>
            </p:cNvSpPr>
            <p:nvPr/>
          </p:nvSpPr>
          <p:spPr bwMode="auto">
            <a:xfrm rot="16200000" flipV="1">
              <a:off x="5232300" y="721066"/>
              <a:ext cx="423785" cy="544449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6" name="Freeform 52"/>
            <p:cNvSpPr>
              <a:spLocks noEditPoints="1"/>
            </p:cNvSpPr>
            <p:nvPr/>
          </p:nvSpPr>
          <p:spPr bwMode="auto">
            <a:xfrm rot="16200000" flipV="1">
              <a:off x="5241825" y="749637"/>
              <a:ext cx="428546" cy="492068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885CD-313C-49FB-BFF9-88FDD53D19BA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595A3-F749-4F92-A305-B8C94ADDF56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F83FF-A779-415C-8395-3F9E060A78BF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242D9-7E6D-4651-9601-5B965F5E42F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C6BA8-6510-45A9-B0A4-9C256BA99F88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C360C-2870-495E-A97B-CA0FADBD8FA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7F64F-3907-4CBC-8437-71B4246E1A98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DE264-564E-402E-AFAC-D0098D946A1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EA3F6-65F9-4A49-BBD3-897101CBDDB8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65DC8-2020-4789-894A-C3BC1461131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5D3DC-7DED-46FD-9A99-6565D8AE960F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E5C33-6FA9-4831-97B9-9EF673C07E6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E52D9-E882-4177-A043-2D3669546C9A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43847-2DA4-4F19-9C2A-B9C9156D911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627B9-7F9A-4281-B1F5-253836207195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013A2-14A9-423A-839D-422A572385A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7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8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9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0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1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2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3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4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5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6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7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8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19" name="Group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sp>
        <p:nvSpPr>
          <p:cNvPr id="36" name="Picture Placeholder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37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2" name="Date Placeholder 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A7476-BA93-41F2-A1EC-C7B9D9A39D27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33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4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CB048-2007-4D3D-8E1A-820BC34A7E1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4"/>
          <p:cNvGrpSpPr>
            <a:grpSpLocks noChangeAspect="1"/>
          </p:cNvGrpSpPr>
          <p:nvPr/>
        </p:nvGrpSpPr>
        <p:grpSpPr>
          <a:xfrm rot="5400000">
            <a:off x="4030971" y="647727"/>
            <a:ext cx="4116828" cy="338328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21" name="Group 51"/>
          <p:cNvGrpSpPr>
            <a:grpSpLocks noChangeAspect="1"/>
          </p:cNvGrpSpPr>
          <p:nvPr/>
        </p:nvGrpSpPr>
        <p:grpSpPr>
          <a:xfrm rot="5400000">
            <a:off x="263071" y="1127733"/>
            <a:ext cx="4114800" cy="3381614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2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3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4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5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6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7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8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9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0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1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2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3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34" name="Group 64"/>
          <p:cNvGrpSpPr>
            <a:grpSpLocks noChangeAspect="1"/>
          </p:cNvGrpSpPr>
          <p:nvPr/>
        </p:nvGrpSpPr>
        <p:grpSpPr>
          <a:xfrm rot="5400000">
            <a:off x="7803905" y="1127738"/>
            <a:ext cx="4114800" cy="338161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sp>
        <p:nvSpPr>
          <p:cNvPr id="78" name="Picture Placeholder 33"/>
          <p:cNvSpPr>
            <a:spLocks noGrp="1"/>
          </p:cNvSpPr>
          <p:nvPr>
            <p:ph type="pic" sz="quarter" idx="18"/>
          </p:nvPr>
        </p:nvSpPr>
        <p:spPr>
          <a:xfrm>
            <a:off x="4599885" y="53340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79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834571" y="101359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80" name="Picture Placeholder 33"/>
          <p:cNvSpPr>
            <a:spLocks noGrp="1"/>
          </p:cNvSpPr>
          <p:nvPr>
            <p:ph type="pic" sz="quarter" idx="20"/>
          </p:nvPr>
        </p:nvSpPr>
        <p:spPr>
          <a:xfrm>
            <a:off x="8375405" y="1013591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948871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582378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489705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7" name="Date Placeholder 5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97EE7-164A-46B8-8259-407C786595A8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8" name="Footer Placeholder 6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9" name="Slide Number Placeholder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7F7F0-553D-4033-8AB2-1968102B6CA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5213" y="304800"/>
            <a:ext cx="10058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zh-TW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65213" y="1752600"/>
            <a:ext cx="100584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3" y="6019800"/>
            <a:ext cx="1397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3BF05D-7932-4553-9BD9-4AB136E0A3A9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0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0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8B358FF-CB86-427F-918B-35E06109F2F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79" r:id="rId2"/>
    <p:sldLayoutId id="2147483787" r:id="rId3"/>
    <p:sldLayoutId id="2147483780" r:id="rId4"/>
    <p:sldLayoutId id="2147483781" r:id="rId5"/>
    <p:sldLayoutId id="2147483782" r:id="rId6"/>
    <p:sldLayoutId id="2147483783" r:id="rId7"/>
    <p:sldLayoutId id="2147483788" r:id="rId8"/>
    <p:sldLayoutId id="2147483789" r:id="rId9"/>
    <p:sldLayoutId id="2147483790" r:id="rId10"/>
    <p:sldLayoutId id="2147483784" r:id="rId11"/>
    <p:sldLayoutId id="2147483791" r:id="rId12"/>
    <p:sldLayoutId id="2147483785" r:id="rId13"/>
    <p:sldLayoutId id="2147483792" r:id="rId14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rgbClr val="4D290B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9pPr>
    </p:titleStyle>
    <p:bodyStyle>
      <a:lvl1pPr marL="346075" indent="-346075" algn="l" rtl="0" eaLnBrk="0" fontAlgn="base" hangingPunct="0">
        <a:spcBef>
          <a:spcPts val="18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ts val="12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ts val="8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ctrTitle"/>
          </p:nvPr>
        </p:nvSpPr>
        <p:spPr>
          <a:xfrm>
            <a:off x="4265613" y="1752600"/>
            <a:ext cx="6858000" cy="1828800"/>
          </a:xfrm>
        </p:spPr>
        <p:txBody>
          <a:bodyPr/>
          <a:lstStyle/>
          <a:p>
            <a:pPr eaLnBrk="1" hangingPunct="1"/>
            <a:r>
              <a:rPr lang="zh-TW" altLang="en-US" smtClean="0">
                <a:latin typeface="微軟正黑體" pitchFamily="34" charset="-120"/>
                <a:ea typeface="微軟正黑體" pitchFamily="34" charset="-120"/>
              </a:rPr>
              <a:t>淡江大學</a:t>
            </a:r>
            <a:r>
              <a:rPr lang="zh-TW" altLang="en-US" sz="2800" smtClean="0">
                <a:ea typeface="新細明體" pitchFamily="18" charset="-120"/>
              </a:rPr>
              <a:t/>
            </a:r>
            <a:br>
              <a:rPr lang="zh-TW" altLang="en-US" sz="2800" smtClean="0">
                <a:ea typeface="新細明體" pitchFamily="18" charset="-120"/>
              </a:rPr>
            </a:br>
            <a:r>
              <a:rPr lang="en-US" altLang="zh-TW" sz="2800" smtClean="0">
                <a:ea typeface="新細明體" pitchFamily="18" charset="-120"/>
              </a:rPr>
              <a:t>University</a:t>
            </a:r>
          </a:p>
        </p:txBody>
      </p:sp>
      <p:sp>
        <p:nvSpPr>
          <p:cNvPr id="10243" name="Subtitle 2"/>
          <p:cNvSpPr>
            <a:spLocks noGrp="1"/>
          </p:cNvSpPr>
          <p:nvPr>
            <p:ph type="subTitle" idx="1"/>
          </p:nvPr>
        </p:nvSpPr>
        <p:spPr>
          <a:xfrm>
            <a:off x="4265613" y="3733800"/>
            <a:ext cx="6858000" cy="914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TW" smtClean="0">
                <a:ea typeface="新細明體" pitchFamily="18" charset="-120"/>
              </a:rPr>
              <a:t>2013 </a:t>
            </a:r>
            <a:r>
              <a:rPr lang="zh-TW" altLang="en-US" smtClean="0">
                <a:latin typeface="微軟正黑體" pitchFamily="34" charset="-120"/>
                <a:ea typeface="微軟正黑體" pitchFamily="34" charset="-120"/>
              </a:rPr>
              <a:t>學位論文上傳說明會</a:t>
            </a:r>
          </a:p>
        </p:txBody>
      </p:sp>
      <p:sp>
        <p:nvSpPr>
          <p:cNvPr id="10244" name="文字方塊 9"/>
          <p:cNvSpPr txBox="1">
            <a:spLocks noChangeArrowheads="1"/>
          </p:cNvSpPr>
          <p:nvPr/>
        </p:nvSpPr>
        <p:spPr bwMode="auto">
          <a:xfrm>
            <a:off x="8347075" y="4394200"/>
            <a:ext cx="32273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TW" altLang="en-US" sz="2200">
                <a:solidFill>
                  <a:srgbClr val="FF0000"/>
                </a:solidFill>
                <a:latin typeface="華康隸書體 Std W3"/>
                <a:ea typeface="華康隸書體 Std W3"/>
                <a:cs typeface="華康隸書體 Std W3"/>
              </a:rPr>
              <a:t>淡江大學圖書館</a:t>
            </a:r>
            <a:endParaRPr kumimoji="0" lang="en-US" altLang="zh-TW" sz="2200">
              <a:solidFill>
                <a:srgbClr val="FF0000"/>
              </a:solidFill>
              <a:latin typeface="華康隸書體 Std W3"/>
              <a:ea typeface="華康隸書體 Std W3"/>
              <a:cs typeface="華康隸書體 Std W3"/>
            </a:endParaRPr>
          </a:p>
          <a:p>
            <a:pPr>
              <a:lnSpc>
                <a:spcPct val="150000"/>
              </a:lnSpc>
            </a:pPr>
            <a:r>
              <a:rPr kumimoji="0" lang="zh-TW" altLang="en-US" sz="2200">
                <a:solidFill>
                  <a:srgbClr val="FF0000"/>
                </a:solidFill>
                <a:latin typeface="華康隸書體 Std W3"/>
                <a:ea typeface="華康隸書體 Std W3"/>
                <a:cs typeface="華康隸書體 Std W3"/>
              </a:rPr>
              <a:t>華藝數位股份有限公司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2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r>
              <a:rPr lang="zh-TW" altLang="en-US" sz="4800" smtClean="0">
                <a:latin typeface="微軟正黑體" pitchFamily="34" charset="-120"/>
                <a:ea typeface="微軟正黑體" pitchFamily="34" charset="-120"/>
              </a:rPr>
              <a:t>大綱</a:t>
            </a:r>
            <a:endParaRPr lang="zh-TW" sz="4800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267" name="Content Placeholder 13"/>
          <p:cNvSpPr>
            <a:spLocks noGrp="1"/>
          </p:cNvSpPr>
          <p:nvPr>
            <p:ph idx="1"/>
          </p:nvPr>
        </p:nvSpPr>
        <p:spPr>
          <a:xfrm>
            <a:off x="1065213" y="1752600"/>
            <a:ext cx="3611562" cy="4648200"/>
          </a:xfrm>
        </p:spPr>
        <p:txBody>
          <a:bodyPr/>
          <a:lstStyle/>
          <a:p>
            <a:pPr eaLnBrk="1" hangingPunct="1"/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論文格式</a:t>
            </a:r>
          </a:p>
          <a:p>
            <a:pPr eaLnBrk="1" hangingPunct="1"/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檔案格式</a:t>
            </a:r>
          </a:p>
          <a:p>
            <a:pPr eaLnBrk="1" hangingPunct="1"/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加入浮水印</a:t>
            </a:r>
            <a:endParaRPr lang="en-US" altLang="zh-TW" sz="2800" smtClean="0">
              <a:latin typeface="微軟正黑體" pitchFamily="34" charset="-120"/>
              <a:ea typeface="微軟正黑體" pitchFamily="34" charset="-120"/>
            </a:endParaRPr>
          </a:p>
          <a:p>
            <a:pPr eaLnBrk="1" hangingPunct="1"/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檔案轉檔、保全</a:t>
            </a:r>
          </a:p>
          <a:p>
            <a:pPr eaLnBrk="1" hangingPunct="1"/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論文提交流程</a:t>
            </a:r>
          </a:p>
          <a:p>
            <a:pPr eaLnBrk="1" hangingPunct="1"/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論文授權方式</a:t>
            </a:r>
            <a:endParaRPr lang="en-US" altLang="zh-TW" sz="2800" smtClean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5" name="圖片 4" descr="young_boy_28480_m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3921" y="1356360"/>
            <a:ext cx="3817620" cy="4876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r>
              <a:rPr lang="zh-TW" altLang="en-US" sz="4000" smtClean="0">
                <a:latin typeface="微軟正黑體" pitchFamily="34" charset="-120"/>
                <a:ea typeface="微軟正黑體" pitchFamily="34" charset="-120"/>
              </a:rPr>
              <a:t>論文格式</a:t>
            </a:r>
            <a:endParaRPr lang="zh-TW" altLang="en-US" sz="220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291" name="內容版面配置區 2"/>
          <p:cNvSpPr>
            <a:spLocks noGrp="1"/>
          </p:cNvSpPr>
          <p:nvPr>
            <p:ph sz="half" idx="1"/>
          </p:nvPr>
        </p:nvSpPr>
        <p:spPr>
          <a:xfrm>
            <a:off x="1025525" y="1316038"/>
            <a:ext cx="4954588" cy="4187825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zh-TW" altLang="en-US" smtClean="0">
                <a:ea typeface="微軟正黑體" pitchFamily="34" charset="-120"/>
              </a:rPr>
              <a:t>封面</a:t>
            </a:r>
          </a:p>
          <a:p>
            <a:pPr eaLnBrk="1" hangingPunct="1">
              <a:buFont typeface="Arial" pitchFamily="34" charset="0"/>
              <a:buNone/>
            </a:pPr>
            <a:r>
              <a:rPr lang="zh-TW" altLang="en-US" smtClean="0">
                <a:ea typeface="微軟正黑體" pitchFamily="34" charset="-120"/>
              </a:rPr>
              <a:t>書名頁</a:t>
            </a:r>
          </a:p>
          <a:p>
            <a:pPr eaLnBrk="1" hangingPunct="1">
              <a:buFont typeface="Arial" pitchFamily="34" charset="0"/>
              <a:buNone/>
            </a:pPr>
            <a:r>
              <a:rPr lang="zh-TW" altLang="en-US" smtClean="0">
                <a:ea typeface="微軟正黑體" pitchFamily="34" charset="-120"/>
              </a:rPr>
              <a:t>授權書</a:t>
            </a:r>
          </a:p>
          <a:p>
            <a:pPr eaLnBrk="1" hangingPunct="1">
              <a:buFont typeface="Arial" pitchFamily="34" charset="0"/>
              <a:buNone/>
            </a:pPr>
            <a:r>
              <a:rPr lang="zh-TW" altLang="en-US" smtClean="0">
                <a:ea typeface="微軟正黑體" pitchFamily="34" charset="-120"/>
              </a:rPr>
              <a:t>論文口試委員會審定書</a:t>
            </a:r>
          </a:p>
          <a:p>
            <a:pPr eaLnBrk="1" hangingPunct="1">
              <a:buFont typeface="Arial" pitchFamily="34" charset="0"/>
              <a:buNone/>
            </a:pPr>
            <a:r>
              <a:rPr lang="zh-TW" altLang="en-US" smtClean="0">
                <a:ea typeface="微軟正黑體" pitchFamily="34" charset="-120"/>
              </a:rPr>
              <a:t>誌謝辭或序言</a:t>
            </a:r>
          </a:p>
          <a:p>
            <a:pPr eaLnBrk="1" hangingPunct="1">
              <a:buFont typeface="Arial" pitchFamily="34" charset="0"/>
              <a:buNone/>
            </a:pPr>
            <a:r>
              <a:rPr lang="zh-TW" altLang="en-US" smtClean="0">
                <a:ea typeface="微軟正黑體" pitchFamily="34" charset="-120"/>
              </a:rPr>
              <a:t>中、英文摘要 </a:t>
            </a:r>
          </a:p>
          <a:p>
            <a:pPr eaLnBrk="1" hangingPunct="1">
              <a:buFont typeface="Arial" pitchFamily="34" charset="0"/>
              <a:buNone/>
            </a:pPr>
            <a:r>
              <a:rPr lang="zh-TW" altLang="en-US" smtClean="0">
                <a:ea typeface="微軟正黑體" pitchFamily="34" charset="-120"/>
              </a:rPr>
              <a:t>目錄</a:t>
            </a:r>
          </a:p>
        </p:txBody>
      </p:sp>
      <p:sp>
        <p:nvSpPr>
          <p:cNvPr id="12292" name="內容版面配置區 7"/>
          <p:cNvSpPr>
            <a:spLocks noGrp="1"/>
          </p:cNvSpPr>
          <p:nvPr>
            <p:ph sz="half" idx="2"/>
          </p:nvPr>
        </p:nvSpPr>
        <p:spPr>
          <a:xfrm>
            <a:off x="6080125" y="1081088"/>
            <a:ext cx="4951413" cy="4187825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TW" altLang="en-US" smtClean="0">
                <a:ea typeface="新細明體" pitchFamily="18" charset="-120"/>
              </a:rPr>
              <a:t>表、圖目錄</a:t>
            </a:r>
          </a:p>
          <a:p>
            <a:pPr>
              <a:buFont typeface="Arial" pitchFamily="34" charset="0"/>
              <a:buNone/>
            </a:pPr>
            <a:r>
              <a:rPr lang="zh-TW" altLang="en-US" smtClean="0">
                <a:ea typeface="新細明體" pitchFamily="18" charset="-120"/>
              </a:rPr>
              <a:t>符號說明</a:t>
            </a:r>
          </a:p>
          <a:p>
            <a:pPr>
              <a:buFont typeface="Arial" pitchFamily="34" charset="0"/>
              <a:buNone/>
            </a:pPr>
            <a:r>
              <a:rPr lang="zh-TW" altLang="en-US" smtClean="0">
                <a:ea typeface="新細明體" pitchFamily="18" charset="-120"/>
              </a:rPr>
              <a:t>論文本文</a:t>
            </a:r>
          </a:p>
          <a:p>
            <a:pPr>
              <a:buFont typeface="Arial" pitchFamily="34" charset="0"/>
              <a:buNone/>
            </a:pPr>
            <a:r>
              <a:rPr lang="zh-TW" altLang="en-US" smtClean="0">
                <a:ea typeface="新細明體" pitchFamily="18" charset="-120"/>
              </a:rPr>
              <a:t>參考文獻</a:t>
            </a:r>
          </a:p>
          <a:p>
            <a:pPr>
              <a:buFont typeface="Arial" pitchFamily="34" charset="0"/>
              <a:buNone/>
            </a:pPr>
            <a:r>
              <a:rPr lang="zh-TW" altLang="en-US" smtClean="0">
                <a:ea typeface="新細明體" pitchFamily="18" charset="-120"/>
              </a:rPr>
              <a:t>附錄</a:t>
            </a:r>
          </a:p>
          <a:p>
            <a:pPr>
              <a:buFont typeface="Arial" pitchFamily="34" charset="0"/>
              <a:buNone/>
            </a:pPr>
            <a:r>
              <a:rPr lang="zh-TW" altLang="en-US" smtClean="0">
                <a:ea typeface="新細明體" pitchFamily="18" charset="-120"/>
              </a:rPr>
              <a:t>自傳或簡歷</a:t>
            </a:r>
          </a:p>
          <a:p>
            <a:pPr>
              <a:buFont typeface="Arial" pitchFamily="34" charset="0"/>
              <a:buNone/>
            </a:pPr>
            <a:r>
              <a:rPr lang="zh-TW" altLang="en-US" smtClean="0">
                <a:ea typeface="新細明體" pitchFamily="18" charset="-120"/>
              </a:rPr>
              <a:t>封底</a:t>
            </a:r>
          </a:p>
          <a:p>
            <a:pPr>
              <a:buFont typeface="Arial" pitchFamily="34" charset="0"/>
              <a:buNone/>
            </a:pPr>
            <a:endParaRPr lang="zh-TW" altLang="en-US" smtClean="0">
              <a:ea typeface="新細明體" pitchFamily="18" charset="-120"/>
            </a:endParaRPr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5545138" y="4479925"/>
            <a:ext cx="5976937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lnSpc>
                <a:spcPct val="150000"/>
              </a:lnSpc>
            </a:pPr>
            <a:endParaRPr kumimoji="0" lang="zh-TW" altLang="en-US" sz="20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摺角紙張 4"/>
          <p:cNvSpPr/>
          <p:nvPr/>
        </p:nvSpPr>
        <p:spPr bwMode="auto">
          <a:xfrm>
            <a:off x="841375" y="5392738"/>
            <a:ext cx="10248900" cy="1047750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2295" name="文字方塊 6"/>
          <p:cNvSpPr txBox="1">
            <a:spLocks noChangeArrowheads="1"/>
          </p:cNvSpPr>
          <p:nvPr/>
        </p:nvSpPr>
        <p:spPr bwMode="auto">
          <a:xfrm>
            <a:off x="1081088" y="5395913"/>
            <a:ext cx="9786937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教務處→法規章程→成績</a:t>
            </a:r>
            <a:r>
              <a:rPr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註冊組</a:t>
            </a:r>
            <a:r>
              <a:rPr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)→9.</a:t>
            </a:r>
            <a:r>
              <a:rPr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淡江大學研究生碩博士論文撰寫辦法</a:t>
            </a:r>
            <a:r>
              <a:rPr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(Word</a:t>
            </a:r>
            <a:r>
              <a:rPr lang="zh-TW" altLang="en-US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檔案</a:t>
            </a:r>
            <a:r>
              <a:rPr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)  http://www.acad.tku.edu.tw/downs/super_pages.php?ID=RS502</a:t>
            </a:r>
          </a:p>
          <a:p>
            <a:endParaRPr lang="zh-TW" altLang="en-US" sz="28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r>
              <a:rPr lang="zh-TW" altLang="en-US" sz="4400" smtClean="0">
                <a:latin typeface="微軟正黑體" pitchFamily="34" charset="-120"/>
                <a:ea typeface="微軟正黑體" pitchFamily="34" charset="-120"/>
              </a:rPr>
              <a:t>檔案格式</a:t>
            </a:r>
          </a:p>
        </p:txBody>
      </p:sp>
      <p:grpSp>
        <p:nvGrpSpPr>
          <p:cNvPr id="13315" name="群組 26"/>
          <p:cNvGrpSpPr>
            <a:grpSpLocks/>
          </p:cNvGrpSpPr>
          <p:nvPr/>
        </p:nvGrpSpPr>
        <p:grpSpPr bwMode="auto">
          <a:xfrm>
            <a:off x="549275" y="1291273"/>
            <a:ext cx="10044113" cy="4611687"/>
            <a:chOff x="539750" y="1643050"/>
            <a:chExt cx="8034338" cy="4097343"/>
          </a:xfrm>
        </p:grpSpPr>
        <p:sp>
          <p:nvSpPr>
            <p:cNvPr id="13316" name="Freeform 11"/>
            <p:cNvSpPr>
              <a:spLocks/>
            </p:cNvSpPr>
            <p:nvPr/>
          </p:nvSpPr>
          <p:spPr bwMode="auto">
            <a:xfrm>
              <a:off x="2339975" y="3786190"/>
              <a:ext cx="2303463" cy="1944688"/>
            </a:xfrm>
            <a:custGeom>
              <a:avLst/>
              <a:gdLst>
                <a:gd name="T0" fmla="*/ 2147483647 w 2551"/>
                <a:gd name="T1" fmla="*/ 2147483647 h 2008"/>
                <a:gd name="T2" fmla="*/ 2147483647 w 2551"/>
                <a:gd name="T3" fmla="*/ 0 h 2008"/>
                <a:gd name="T4" fmla="*/ 2147483647 w 2551"/>
                <a:gd name="T5" fmla="*/ 2147483647 h 2008"/>
                <a:gd name="T6" fmla="*/ 0 w 2551"/>
                <a:gd name="T7" fmla="*/ 0 h 2008"/>
                <a:gd name="T8" fmla="*/ 0 w 2551"/>
                <a:gd name="T9" fmla="*/ 2147483647 h 2008"/>
                <a:gd name="T10" fmla="*/ 2147483647 w 2551"/>
                <a:gd name="T11" fmla="*/ 2147483647 h 20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51"/>
                <a:gd name="T19" fmla="*/ 0 h 2008"/>
                <a:gd name="T20" fmla="*/ 2551 w 2551"/>
                <a:gd name="T21" fmla="*/ 2008 h 20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51" h="2008">
                  <a:moveTo>
                    <a:pt x="2551" y="2008"/>
                  </a:moveTo>
                  <a:lnTo>
                    <a:pt x="2551" y="0"/>
                  </a:lnTo>
                  <a:lnTo>
                    <a:pt x="1274" y="97"/>
                  </a:lnTo>
                  <a:lnTo>
                    <a:pt x="0" y="0"/>
                  </a:lnTo>
                  <a:lnTo>
                    <a:pt x="0" y="2008"/>
                  </a:lnTo>
                  <a:lnTo>
                    <a:pt x="2551" y="2008"/>
                  </a:lnTo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13317" name="群組 25"/>
            <p:cNvGrpSpPr>
              <a:grpSpLocks/>
            </p:cNvGrpSpPr>
            <p:nvPr/>
          </p:nvGrpSpPr>
          <p:grpSpPr bwMode="auto">
            <a:xfrm>
              <a:off x="539750" y="1643050"/>
              <a:ext cx="8034338" cy="4097343"/>
              <a:chOff x="539750" y="2571745"/>
              <a:chExt cx="8034338" cy="4097343"/>
            </a:xfrm>
          </p:grpSpPr>
          <p:sp>
            <p:nvSpPr>
              <p:cNvPr id="10" name="AutoShape 4"/>
              <p:cNvSpPr>
                <a:spLocks noChangeArrowheads="1"/>
              </p:cNvSpPr>
              <p:nvPr/>
            </p:nvSpPr>
            <p:spPr bwMode="auto">
              <a:xfrm rot="5400000">
                <a:off x="3908677" y="336794"/>
                <a:ext cx="1286326" cy="5756227"/>
              </a:xfrm>
              <a:prstGeom prst="homePlate">
                <a:avLst>
                  <a:gd name="adj" fmla="val 28234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lIns="0" tIns="0" rIns="0" bIns="0" anchor="ctr"/>
              <a:lstStyle/>
              <a:p>
                <a:pPr>
                  <a:defRPr/>
                </a:pPr>
                <a:endParaRPr kumimoji="0" lang="zh-TW" altLang="en-US">
                  <a:solidFill>
                    <a:srgbClr val="FFFFFF"/>
                  </a:solidFill>
                  <a:ea typeface="新細明體" pitchFamily="18" charset="-120"/>
                </a:endParaRPr>
              </a:p>
            </p:txBody>
          </p:sp>
          <p:sp>
            <p:nvSpPr>
              <p:cNvPr id="13319" name="Rectangle 5"/>
              <p:cNvSpPr>
                <a:spLocks noChangeArrowheads="1"/>
              </p:cNvSpPr>
              <p:nvPr/>
            </p:nvSpPr>
            <p:spPr bwMode="auto">
              <a:xfrm>
                <a:off x="1860550" y="2643182"/>
                <a:ext cx="5426075" cy="943403"/>
              </a:xfrm>
              <a:prstGeom prst="rect">
                <a:avLst/>
              </a:prstGeom>
              <a:noFill/>
              <a:ln w="6350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marL="609600" indent="-609600" algn="ctr" defTabSz="330200">
                  <a:lnSpc>
                    <a:spcPct val="150000"/>
                  </a:lnSpc>
                  <a:buClr>
                    <a:schemeClr val="accent1"/>
                  </a:buClr>
                  <a:tabLst>
                    <a:tab pos="8521700" algn="r"/>
                  </a:tabLst>
                </a:pPr>
                <a:r>
                  <a:rPr kumimoji="0" lang="zh-TW" altLang="en-US" sz="2400" b="1" dirty="0">
                    <a:latin typeface="Segoe Print" pitchFamily="2" charset="0"/>
                    <a:ea typeface="微軟正黑體" pitchFamily="34" charset="-120"/>
                  </a:rPr>
                  <a:t>全文電子</a:t>
                </a:r>
                <a:r>
                  <a:rPr kumimoji="0" lang="zh-TW" altLang="en-US" sz="2400" b="1" dirty="0" smtClean="0">
                    <a:latin typeface="Segoe Print" pitchFamily="2" charset="0"/>
                    <a:ea typeface="微軟正黑體" pitchFamily="34" charset="-120"/>
                  </a:rPr>
                  <a:t>檔為</a:t>
                </a:r>
                <a:r>
                  <a:rPr kumimoji="0" lang="zh-TW" altLang="en-US" sz="2400" b="1" dirty="0">
                    <a:latin typeface="Segoe Print" pitchFamily="2" charset="0"/>
                    <a:ea typeface="微軟正黑體" pitchFamily="34" charset="-120"/>
                  </a:rPr>
                  <a:t>一個完整的</a:t>
                </a:r>
                <a:r>
                  <a:rPr kumimoji="0" lang="en-US" altLang="zh-TW" sz="2400" b="1" dirty="0">
                    <a:latin typeface="Segoe Print" pitchFamily="2" charset="0"/>
                    <a:ea typeface="微軟正黑體" pitchFamily="34" charset="-120"/>
                  </a:rPr>
                  <a:t>PDF</a:t>
                </a:r>
                <a:r>
                  <a:rPr kumimoji="0" lang="zh-TW" altLang="en-US" sz="2400" b="1" dirty="0">
                    <a:latin typeface="Segoe Print" pitchFamily="2" charset="0"/>
                    <a:ea typeface="微軟正黑體" pitchFamily="34" charset="-120"/>
                  </a:rPr>
                  <a:t>檔</a:t>
                </a:r>
              </a:p>
              <a:p>
                <a:pPr marL="609600" indent="-609600" algn="ctr" defTabSz="330200">
                  <a:lnSpc>
                    <a:spcPct val="150000"/>
                  </a:lnSpc>
                  <a:buClr>
                    <a:schemeClr val="accent1"/>
                  </a:buClr>
                  <a:tabLst>
                    <a:tab pos="8521700" algn="r"/>
                  </a:tabLst>
                </a:pPr>
                <a:r>
                  <a:rPr kumimoji="0" lang="zh-TW" altLang="en-US" sz="2400" b="1" dirty="0">
                    <a:latin typeface="Segoe Print" pitchFamily="2" charset="0"/>
                    <a:ea typeface="微軟正黑體" pitchFamily="34" charset="-120"/>
                  </a:rPr>
                  <a:t>內容</a:t>
                </a:r>
                <a:r>
                  <a:rPr kumimoji="0" lang="zh-TW" altLang="en-US" sz="2400" b="1" dirty="0" smtClean="0">
                    <a:latin typeface="Segoe Print" pitchFamily="2" charset="0"/>
                    <a:ea typeface="微軟正黑體" pitchFamily="34" charset="-120"/>
                  </a:rPr>
                  <a:t>次序與</a:t>
                </a:r>
                <a:r>
                  <a:rPr kumimoji="0" lang="zh-TW" altLang="en-US" sz="2400" b="1" dirty="0">
                    <a:latin typeface="Segoe Print" pitchFamily="2" charset="0"/>
                    <a:ea typeface="微軟正黑體" pitchFamily="34" charset="-120"/>
                  </a:rPr>
                  <a:t>紙本論文一致 </a:t>
                </a:r>
              </a:p>
            </p:txBody>
          </p:sp>
          <p:sp>
            <p:nvSpPr>
              <p:cNvPr id="12" name="AutoShape 6"/>
              <p:cNvSpPr>
                <a:spLocks noChangeArrowheads="1"/>
              </p:cNvSpPr>
              <p:nvPr/>
            </p:nvSpPr>
            <p:spPr bwMode="auto">
              <a:xfrm rot="5400000">
                <a:off x="1114331" y="3573221"/>
                <a:ext cx="650216" cy="1657154"/>
              </a:xfrm>
              <a:prstGeom prst="homePlate">
                <a:avLst>
                  <a:gd name="adj" fmla="val 26949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lIns="0" tIns="0" rIns="0" bIns="0" anchor="ctr">
                <a:spAutoFit/>
              </a:bodyPr>
              <a:lstStyle/>
              <a:p>
                <a:pPr>
                  <a:defRPr/>
                </a:pPr>
                <a:endParaRPr kumimoji="0" lang="zh-TW" altLang="en-US">
                  <a:solidFill>
                    <a:srgbClr val="FFFFFF"/>
                  </a:solidFill>
                  <a:ea typeface="新細明體" pitchFamily="18" charset="-120"/>
                </a:endParaRPr>
              </a:p>
            </p:txBody>
          </p:sp>
          <p:sp>
            <p:nvSpPr>
              <p:cNvPr id="13321" name="Freeform 7"/>
              <p:cNvSpPr>
                <a:spLocks/>
              </p:cNvSpPr>
              <p:nvPr/>
            </p:nvSpPr>
            <p:spPr bwMode="auto">
              <a:xfrm>
                <a:off x="684213" y="4724400"/>
                <a:ext cx="1584325" cy="1944688"/>
              </a:xfrm>
              <a:custGeom>
                <a:avLst/>
                <a:gdLst>
                  <a:gd name="T0" fmla="*/ 2147483647 w 2551"/>
                  <a:gd name="T1" fmla="*/ 2147483647 h 2008"/>
                  <a:gd name="T2" fmla="*/ 2147483647 w 2551"/>
                  <a:gd name="T3" fmla="*/ 0 h 2008"/>
                  <a:gd name="T4" fmla="*/ 2147483647 w 2551"/>
                  <a:gd name="T5" fmla="*/ 2147483647 h 2008"/>
                  <a:gd name="T6" fmla="*/ 0 w 2551"/>
                  <a:gd name="T7" fmla="*/ 0 h 2008"/>
                  <a:gd name="T8" fmla="*/ 0 w 2551"/>
                  <a:gd name="T9" fmla="*/ 2147483647 h 2008"/>
                  <a:gd name="T10" fmla="*/ 2147483647 w 2551"/>
                  <a:gd name="T11" fmla="*/ 2147483647 h 20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51"/>
                  <a:gd name="T19" fmla="*/ 0 h 2008"/>
                  <a:gd name="T20" fmla="*/ 2551 w 2551"/>
                  <a:gd name="T21" fmla="*/ 2008 h 20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51" h="2008">
                    <a:moveTo>
                      <a:pt x="2551" y="2008"/>
                    </a:moveTo>
                    <a:lnTo>
                      <a:pt x="2551" y="0"/>
                    </a:lnTo>
                    <a:lnTo>
                      <a:pt x="1274" y="97"/>
                    </a:lnTo>
                    <a:lnTo>
                      <a:pt x="0" y="0"/>
                    </a:lnTo>
                    <a:lnTo>
                      <a:pt x="0" y="2008"/>
                    </a:lnTo>
                    <a:lnTo>
                      <a:pt x="2551" y="2008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3322" name="Text Box 8"/>
              <p:cNvSpPr txBox="1">
                <a:spLocks noChangeArrowheads="1"/>
              </p:cNvSpPr>
              <p:nvPr/>
            </p:nvSpPr>
            <p:spPr bwMode="auto">
              <a:xfrm>
                <a:off x="539750" y="4163443"/>
                <a:ext cx="1914525" cy="218784"/>
              </a:xfrm>
              <a:prstGeom prst="rect">
                <a:avLst/>
              </a:prstGeom>
              <a:noFill/>
              <a:ln w="6350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algn="ctr" eaLnBrk="0" hangingPunct="0"/>
                <a:r>
                  <a:rPr kumimoji="0" lang="zh-TW" altLang="en-US" sz="1600" b="1">
                    <a:solidFill>
                      <a:srgbClr val="000000"/>
                    </a:solidFill>
                    <a:latin typeface="微軟正黑體" pitchFamily="34" charset="-120"/>
                    <a:ea typeface="微軟正黑體" pitchFamily="34" charset="-120"/>
                  </a:rPr>
                  <a:t>建議使用軟體</a:t>
                </a:r>
              </a:p>
            </p:txBody>
          </p:sp>
          <p:sp>
            <p:nvSpPr>
              <p:cNvPr id="13323" name="Rectangle 9"/>
              <p:cNvSpPr>
                <a:spLocks noChangeArrowheads="1"/>
              </p:cNvSpPr>
              <p:nvPr/>
            </p:nvSpPr>
            <p:spPr bwMode="auto">
              <a:xfrm>
                <a:off x="900113" y="5157788"/>
                <a:ext cx="1223962" cy="711047"/>
              </a:xfrm>
              <a:prstGeom prst="rect">
                <a:avLst/>
              </a:prstGeom>
              <a:noFill/>
              <a:ln w="6350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marL="190500" lvl="1" indent="-188913" defTabSz="330200">
                  <a:buClr>
                    <a:schemeClr val="accent1"/>
                  </a:buClr>
                  <a:tabLst>
                    <a:tab pos="8521700" algn="r"/>
                  </a:tabLst>
                </a:pPr>
                <a:r>
                  <a:rPr kumimoji="0" lang="en-US" altLang="zh-TW" sz="2000" dirty="0">
                    <a:latin typeface="微軟正黑體" pitchFamily="34" charset="-120"/>
                    <a:ea typeface="微軟正黑體" pitchFamily="34" charset="-120"/>
                  </a:rPr>
                  <a:t>Word </a:t>
                </a:r>
                <a:r>
                  <a:rPr kumimoji="0" lang="en-US" altLang="zh-TW" sz="2000" dirty="0" smtClean="0">
                    <a:latin typeface="微軟正黑體" pitchFamily="34" charset="-120"/>
                    <a:ea typeface="微軟正黑體" pitchFamily="34" charset="-120"/>
                  </a:rPr>
                  <a:t>2003</a:t>
                </a:r>
                <a:r>
                  <a:rPr kumimoji="0" lang="zh-TW" altLang="en-US" sz="2000" dirty="0" smtClean="0">
                    <a:latin typeface="微軟正黑體" pitchFamily="34" charset="-120"/>
                    <a:ea typeface="微軟正黑體" pitchFamily="34" charset="-120"/>
                  </a:rPr>
                  <a:t>以上</a:t>
                </a:r>
                <a:r>
                  <a:rPr kumimoji="0" lang="zh-TW" altLang="en-US" sz="2000" dirty="0">
                    <a:latin typeface="微軟正黑體" pitchFamily="34" charset="-120"/>
                    <a:ea typeface="微軟正黑體" pitchFamily="34" charset="-120"/>
                  </a:rPr>
                  <a:t>版本</a:t>
                </a:r>
                <a:r>
                  <a:rPr kumimoji="0" lang="en-US" altLang="zh-TW" sz="3200" dirty="0">
                    <a:latin typeface="微軟正黑體" pitchFamily="34" charset="-120"/>
                    <a:ea typeface="微軟正黑體" pitchFamily="34" charset="-120"/>
                  </a:rPr>
                  <a:t> </a:t>
                </a:r>
                <a:r>
                  <a:rPr kumimoji="0" lang="zh-CN" altLang="de-DE" sz="2000" dirty="0">
                    <a:latin typeface="微軟正黑體" pitchFamily="34" charset="-120"/>
                    <a:ea typeface="微軟正黑體" pitchFamily="34" charset="-120"/>
                  </a:rPr>
                  <a:t> </a:t>
                </a:r>
              </a:p>
            </p:txBody>
          </p:sp>
          <p:sp>
            <p:nvSpPr>
              <p:cNvPr id="16" name="AutoShape 10"/>
              <p:cNvSpPr>
                <a:spLocks noChangeArrowheads="1"/>
              </p:cNvSpPr>
              <p:nvPr/>
            </p:nvSpPr>
            <p:spPr bwMode="auto">
              <a:xfrm rot="5400000">
                <a:off x="3130852" y="3286235"/>
                <a:ext cx="650216" cy="2231126"/>
              </a:xfrm>
              <a:prstGeom prst="homePlate">
                <a:avLst>
                  <a:gd name="adj" fmla="val 26949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lIns="0" tIns="0" rIns="0" bIns="0" anchor="ctr">
                <a:spAutoFit/>
              </a:bodyPr>
              <a:lstStyle/>
              <a:p>
                <a:pPr>
                  <a:defRPr/>
                </a:pPr>
                <a:endParaRPr kumimoji="0" lang="zh-TW" altLang="en-US">
                  <a:solidFill>
                    <a:srgbClr val="FFFFFF"/>
                  </a:solidFill>
                  <a:ea typeface="新細明體" pitchFamily="18" charset="-120"/>
                </a:endParaRPr>
              </a:p>
            </p:txBody>
          </p:sp>
          <p:sp>
            <p:nvSpPr>
              <p:cNvPr id="13325" name="Text Box 12"/>
              <p:cNvSpPr txBox="1">
                <a:spLocks noChangeArrowheads="1"/>
              </p:cNvSpPr>
              <p:nvPr/>
            </p:nvSpPr>
            <p:spPr bwMode="auto">
              <a:xfrm>
                <a:off x="2484438" y="4163443"/>
                <a:ext cx="1914525" cy="218784"/>
              </a:xfrm>
              <a:prstGeom prst="rect">
                <a:avLst/>
              </a:prstGeom>
              <a:noFill/>
              <a:ln w="6350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algn="ctr" eaLnBrk="0" hangingPunct="0"/>
                <a:r>
                  <a:rPr kumimoji="0" lang="zh-TW" altLang="en-US" sz="1600" b="1">
                    <a:solidFill>
                      <a:srgbClr val="000000"/>
                    </a:solidFill>
                    <a:latin typeface="微軟正黑體" pitchFamily="34" charset="-120"/>
                    <a:ea typeface="微軟正黑體" pitchFamily="34" charset="-120"/>
                  </a:rPr>
                  <a:t>建議使用字型</a:t>
                </a:r>
              </a:p>
            </p:txBody>
          </p:sp>
          <p:sp>
            <p:nvSpPr>
              <p:cNvPr id="13326" name="Rectangle 13"/>
              <p:cNvSpPr>
                <a:spLocks noChangeArrowheads="1"/>
              </p:cNvSpPr>
              <p:nvPr/>
            </p:nvSpPr>
            <p:spPr bwMode="auto">
              <a:xfrm>
                <a:off x="2339975" y="4868863"/>
                <a:ext cx="2305050" cy="1531486"/>
              </a:xfrm>
              <a:prstGeom prst="rect">
                <a:avLst/>
              </a:prstGeom>
              <a:noFill/>
              <a:ln w="6350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marL="190500" lvl="1" indent="-188913" defTabSz="330200">
                  <a:buClr>
                    <a:schemeClr val="accent1"/>
                  </a:buClr>
                  <a:tabLst>
                    <a:tab pos="8521700" algn="r"/>
                  </a:tabLst>
                </a:pPr>
                <a:r>
                  <a:rPr kumimoji="0" lang="zh-TW" altLang="de-DE" sz="1600">
                    <a:latin typeface="微軟正黑體" pitchFamily="34" charset="-120"/>
                    <a:ea typeface="微軟正黑體" pitchFamily="34" charset="-120"/>
                  </a:rPr>
                  <a:t>中文字型：標楷體，細明體，新</a:t>
                </a:r>
                <a:endParaRPr kumimoji="0" lang="en-US" altLang="zh-TW" sz="1600">
                  <a:latin typeface="微軟正黑體" pitchFamily="34" charset="-120"/>
                  <a:ea typeface="微軟正黑體" pitchFamily="34" charset="-120"/>
                </a:endParaRPr>
              </a:p>
              <a:p>
                <a:pPr marL="190500" lvl="1" indent="-188913" defTabSz="330200">
                  <a:buClr>
                    <a:schemeClr val="accent1"/>
                  </a:buClr>
                  <a:tabLst>
                    <a:tab pos="8521700" algn="r"/>
                  </a:tabLst>
                </a:pPr>
                <a:r>
                  <a:rPr kumimoji="0" lang="zh-TW" altLang="de-DE" sz="1600">
                    <a:latin typeface="微軟正黑體" pitchFamily="34" charset="-120"/>
                    <a:ea typeface="微軟正黑體" pitchFamily="34" charset="-120"/>
                  </a:rPr>
                  <a:t>細明體</a:t>
                </a:r>
                <a:endParaRPr kumimoji="0" lang="en-US" altLang="zh-TW" sz="1600">
                  <a:latin typeface="微軟正黑體" pitchFamily="34" charset="-120"/>
                  <a:ea typeface="微軟正黑體" pitchFamily="34" charset="-120"/>
                </a:endParaRPr>
              </a:p>
              <a:p>
                <a:pPr marL="190500" lvl="1" indent="-188913" defTabSz="330200">
                  <a:buClr>
                    <a:schemeClr val="accent1"/>
                  </a:buClr>
                  <a:tabLst>
                    <a:tab pos="8521700" algn="r"/>
                  </a:tabLst>
                </a:pPr>
                <a:endParaRPr kumimoji="0" lang="zh-TW" altLang="de-DE" sz="1600">
                  <a:latin typeface="微軟正黑體" pitchFamily="34" charset="-120"/>
                  <a:ea typeface="微軟正黑體" pitchFamily="34" charset="-120"/>
                </a:endParaRPr>
              </a:p>
              <a:p>
                <a:pPr marL="190500" lvl="1" indent="-188913" defTabSz="330200">
                  <a:buClr>
                    <a:schemeClr val="accent1"/>
                  </a:buClr>
                  <a:tabLst>
                    <a:tab pos="8521700" algn="r"/>
                  </a:tabLst>
                </a:pPr>
                <a:r>
                  <a:rPr kumimoji="0" lang="zh-TW" altLang="de-DE" sz="1600">
                    <a:latin typeface="微軟正黑體" pitchFamily="34" charset="-120"/>
                    <a:ea typeface="微軟正黑體" pitchFamily="34" charset="-120"/>
                  </a:rPr>
                  <a:t>英文字型：</a:t>
                </a:r>
                <a:r>
                  <a:rPr kumimoji="0" lang="en-US" altLang="zh-TW" sz="1600">
                    <a:latin typeface="微軟正黑體" pitchFamily="34" charset="-120"/>
                    <a:ea typeface="微軟正黑體" pitchFamily="34" charset="-120"/>
                  </a:rPr>
                  <a:t>Times New Roman</a:t>
                </a:r>
                <a:r>
                  <a:rPr kumimoji="0" lang="zh-TW" altLang="en-US" sz="1600">
                    <a:latin typeface="微軟正黑體" pitchFamily="34" charset="-120"/>
                    <a:ea typeface="微軟正黑體" pitchFamily="34" charset="-120"/>
                  </a:rPr>
                  <a:t>， </a:t>
                </a:r>
                <a:endParaRPr kumimoji="0" lang="en-US" altLang="zh-TW" sz="1600">
                  <a:latin typeface="微軟正黑體" pitchFamily="34" charset="-120"/>
                  <a:ea typeface="微軟正黑體" pitchFamily="34" charset="-120"/>
                </a:endParaRPr>
              </a:p>
              <a:p>
                <a:pPr marL="190500" lvl="1" indent="-188913" defTabSz="330200">
                  <a:buClr>
                    <a:schemeClr val="accent1"/>
                  </a:buClr>
                  <a:tabLst>
                    <a:tab pos="8521700" algn="r"/>
                  </a:tabLst>
                </a:pPr>
                <a:r>
                  <a:rPr kumimoji="0" lang="en-US" altLang="zh-TW" sz="1600">
                    <a:latin typeface="微軟正黑體" pitchFamily="34" charset="-120"/>
                    <a:ea typeface="微軟正黑體" pitchFamily="34" charset="-120"/>
                  </a:rPr>
                  <a:t>Arial</a:t>
                </a:r>
                <a:r>
                  <a:rPr kumimoji="0" lang="zh-TW" altLang="en-US" sz="1600">
                    <a:latin typeface="微軟正黑體" pitchFamily="34" charset="-120"/>
                    <a:ea typeface="微軟正黑體" pitchFamily="34" charset="-120"/>
                  </a:rPr>
                  <a:t>， </a:t>
                </a:r>
                <a:r>
                  <a:rPr kumimoji="0" lang="en-US" altLang="zh-TW" sz="1600">
                    <a:latin typeface="微軟正黑體" pitchFamily="34" charset="-120"/>
                    <a:ea typeface="微軟正黑體" pitchFamily="34" charset="-120"/>
                  </a:rPr>
                  <a:t>Arial Black</a:t>
                </a:r>
                <a:r>
                  <a:rPr kumimoji="0" lang="zh-TW" altLang="en-US" sz="1600">
                    <a:latin typeface="微軟正黑體" pitchFamily="34" charset="-120"/>
                    <a:ea typeface="微軟正黑體" pitchFamily="34" charset="-120"/>
                  </a:rPr>
                  <a:t>，</a:t>
                </a:r>
                <a:r>
                  <a:rPr kumimoji="0" lang="en-US" altLang="zh-TW" sz="1600">
                    <a:latin typeface="微軟正黑體" pitchFamily="34" charset="-120"/>
                    <a:ea typeface="微軟正黑體" pitchFamily="34" charset="-120"/>
                  </a:rPr>
                  <a:t>Arial </a:t>
                </a:r>
              </a:p>
              <a:p>
                <a:pPr marL="190500" lvl="1" indent="-188913" defTabSz="330200">
                  <a:buClr>
                    <a:schemeClr val="accent1"/>
                  </a:buClr>
                  <a:tabLst>
                    <a:tab pos="8521700" algn="r"/>
                  </a:tabLst>
                </a:pPr>
                <a:r>
                  <a:rPr kumimoji="0" lang="en-US" altLang="zh-TW" sz="1600">
                    <a:latin typeface="微軟正黑體" pitchFamily="34" charset="-120"/>
                    <a:ea typeface="微軟正黑體" pitchFamily="34" charset="-120"/>
                  </a:rPr>
                  <a:t>Narrow</a:t>
                </a:r>
                <a:r>
                  <a:rPr kumimoji="0" lang="zh-TW" altLang="en-US" sz="1600">
                    <a:latin typeface="微軟正黑體" pitchFamily="34" charset="-120"/>
                    <a:ea typeface="微軟正黑體" pitchFamily="34" charset="-120"/>
                  </a:rPr>
                  <a:t>， </a:t>
                </a:r>
                <a:r>
                  <a:rPr kumimoji="0" lang="en-US" altLang="zh-TW" sz="1600">
                    <a:latin typeface="微軟正黑體" pitchFamily="34" charset="-120"/>
                    <a:ea typeface="微軟正黑體" pitchFamily="34" charset="-120"/>
                  </a:rPr>
                  <a:t>Bookman Old Style</a:t>
                </a:r>
                <a:r>
                  <a:rPr kumimoji="0" lang="zh-TW" altLang="en-US" sz="1600">
                    <a:latin typeface="微軟正黑體" pitchFamily="34" charset="-120"/>
                    <a:ea typeface="微軟正黑體" pitchFamily="34" charset="-120"/>
                  </a:rPr>
                  <a:t>， </a:t>
                </a:r>
                <a:endParaRPr kumimoji="0" lang="en-US" altLang="zh-TW" sz="1600">
                  <a:latin typeface="微軟正黑體" pitchFamily="34" charset="-120"/>
                  <a:ea typeface="微軟正黑體" pitchFamily="34" charset="-120"/>
                </a:endParaRPr>
              </a:p>
              <a:p>
                <a:pPr marL="190500" lvl="1" indent="-188913" defTabSz="330200">
                  <a:buClr>
                    <a:schemeClr val="accent1"/>
                  </a:buClr>
                  <a:tabLst>
                    <a:tab pos="8521700" algn="r"/>
                  </a:tabLst>
                </a:pPr>
                <a:r>
                  <a:rPr kumimoji="0" lang="en-US" altLang="zh-TW" sz="1600">
                    <a:latin typeface="微軟正黑體" pitchFamily="34" charset="-120"/>
                    <a:ea typeface="微軟正黑體" pitchFamily="34" charset="-120"/>
                  </a:rPr>
                  <a:t>Comic Sans Ms</a:t>
                </a:r>
                <a:r>
                  <a:rPr kumimoji="0" lang="zh-TW" altLang="en-US" sz="1600">
                    <a:latin typeface="微軟正黑體" pitchFamily="34" charset="-120"/>
                    <a:ea typeface="微軟正黑體" pitchFamily="34" charset="-120"/>
                  </a:rPr>
                  <a:t>，</a:t>
                </a:r>
                <a:r>
                  <a:rPr kumimoji="0" lang="en-US" altLang="zh-TW" sz="1600">
                    <a:latin typeface="微軟正黑體" pitchFamily="34" charset="-120"/>
                    <a:ea typeface="微軟正黑體" pitchFamily="34" charset="-120"/>
                  </a:rPr>
                  <a:t>Courier New </a:t>
                </a:r>
                <a:r>
                  <a:rPr kumimoji="0" lang="zh-TW" altLang="de-DE" sz="1600">
                    <a:latin typeface="微軟正黑體" pitchFamily="34" charset="-120"/>
                    <a:ea typeface="微軟正黑體" pitchFamily="34" charset="-120"/>
                  </a:rPr>
                  <a:t> </a:t>
                </a:r>
              </a:p>
            </p:txBody>
          </p:sp>
          <p:sp>
            <p:nvSpPr>
              <p:cNvPr id="19" name="AutoShape 14"/>
              <p:cNvSpPr>
                <a:spLocks noChangeArrowheads="1"/>
              </p:cNvSpPr>
              <p:nvPr/>
            </p:nvSpPr>
            <p:spPr bwMode="auto">
              <a:xfrm rot="5400000">
                <a:off x="5281977" y="3510998"/>
                <a:ext cx="650216" cy="1781598"/>
              </a:xfrm>
              <a:prstGeom prst="homePlate">
                <a:avLst>
                  <a:gd name="adj" fmla="val 26949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lIns="0" tIns="0" rIns="0" bIns="0" anchor="ctr">
                <a:spAutoFit/>
              </a:bodyPr>
              <a:lstStyle/>
              <a:p>
                <a:pPr>
                  <a:defRPr/>
                </a:pPr>
                <a:endParaRPr kumimoji="0" lang="zh-TW" altLang="en-US">
                  <a:solidFill>
                    <a:srgbClr val="FFFFFF"/>
                  </a:solidFill>
                  <a:ea typeface="新細明體" pitchFamily="18" charset="-120"/>
                </a:endParaRPr>
              </a:p>
            </p:txBody>
          </p:sp>
          <p:sp>
            <p:nvSpPr>
              <p:cNvPr id="13328" name="Freeform 15"/>
              <p:cNvSpPr>
                <a:spLocks/>
              </p:cNvSpPr>
              <p:nvPr/>
            </p:nvSpPr>
            <p:spPr bwMode="auto">
              <a:xfrm>
                <a:off x="4716463" y="4724400"/>
                <a:ext cx="1800225" cy="1944688"/>
              </a:xfrm>
              <a:custGeom>
                <a:avLst/>
                <a:gdLst>
                  <a:gd name="T0" fmla="*/ 2147483647 w 2551"/>
                  <a:gd name="T1" fmla="*/ 2147483647 h 2008"/>
                  <a:gd name="T2" fmla="*/ 2147483647 w 2551"/>
                  <a:gd name="T3" fmla="*/ 0 h 2008"/>
                  <a:gd name="T4" fmla="*/ 2147483647 w 2551"/>
                  <a:gd name="T5" fmla="*/ 2147483647 h 2008"/>
                  <a:gd name="T6" fmla="*/ 0 w 2551"/>
                  <a:gd name="T7" fmla="*/ 0 h 2008"/>
                  <a:gd name="T8" fmla="*/ 0 w 2551"/>
                  <a:gd name="T9" fmla="*/ 2147483647 h 2008"/>
                  <a:gd name="T10" fmla="*/ 2147483647 w 2551"/>
                  <a:gd name="T11" fmla="*/ 2147483647 h 20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51"/>
                  <a:gd name="T19" fmla="*/ 0 h 2008"/>
                  <a:gd name="T20" fmla="*/ 2551 w 2551"/>
                  <a:gd name="T21" fmla="*/ 2008 h 20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51" h="2008">
                    <a:moveTo>
                      <a:pt x="2551" y="2008"/>
                    </a:moveTo>
                    <a:lnTo>
                      <a:pt x="2551" y="0"/>
                    </a:lnTo>
                    <a:lnTo>
                      <a:pt x="1274" y="97"/>
                    </a:lnTo>
                    <a:lnTo>
                      <a:pt x="0" y="0"/>
                    </a:lnTo>
                    <a:lnTo>
                      <a:pt x="0" y="2008"/>
                    </a:lnTo>
                    <a:lnTo>
                      <a:pt x="2551" y="2008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3329" name="Text Box 16"/>
              <p:cNvSpPr txBox="1">
                <a:spLocks noChangeArrowheads="1"/>
              </p:cNvSpPr>
              <p:nvPr/>
            </p:nvSpPr>
            <p:spPr bwMode="auto">
              <a:xfrm>
                <a:off x="4643438" y="4163443"/>
                <a:ext cx="1914525" cy="218784"/>
              </a:xfrm>
              <a:prstGeom prst="rect">
                <a:avLst/>
              </a:prstGeom>
              <a:noFill/>
              <a:ln w="6350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algn="ctr" eaLnBrk="0" hangingPunct="0"/>
                <a:r>
                  <a:rPr kumimoji="0" lang="zh-TW" altLang="en-US" sz="1600" b="1">
                    <a:solidFill>
                      <a:srgbClr val="000000"/>
                    </a:solidFill>
                    <a:latin typeface="微軟正黑體" pitchFamily="34" charset="-120"/>
                    <a:ea typeface="微軟正黑體" pitchFamily="34" charset="-120"/>
                  </a:rPr>
                  <a:t>圖檔格式</a:t>
                </a:r>
                <a:endParaRPr kumimoji="0" lang="zh-CN" altLang="en-US" sz="1600" b="1">
                  <a:solidFill>
                    <a:srgbClr val="000000"/>
                  </a:solidFill>
                  <a:latin typeface="微軟正黑體" pitchFamily="34" charset="-120"/>
                  <a:ea typeface="微軟正黑體" pitchFamily="34" charset="-120"/>
                </a:endParaRPr>
              </a:p>
            </p:txBody>
          </p:sp>
          <p:sp>
            <p:nvSpPr>
              <p:cNvPr id="13330" name="Rectangle 17"/>
              <p:cNvSpPr>
                <a:spLocks noChangeArrowheads="1"/>
              </p:cNvSpPr>
              <p:nvPr/>
            </p:nvSpPr>
            <p:spPr bwMode="auto">
              <a:xfrm>
                <a:off x="4827141" y="5005758"/>
                <a:ext cx="1584325" cy="519555"/>
              </a:xfrm>
              <a:prstGeom prst="rect">
                <a:avLst/>
              </a:prstGeom>
              <a:noFill/>
              <a:ln w="6350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marL="190500" lvl="1" indent="-188913" defTabSz="330200">
                  <a:buClr>
                    <a:schemeClr val="accent1"/>
                  </a:buClr>
                  <a:tabLst>
                    <a:tab pos="8521700" algn="r"/>
                  </a:tabLst>
                </a:pPr>
                <a:r>
                  <a:rPr kumimoji="0" lang="zh-TW" altLang="en-US" sz="2000">
                    <a:latin typeface="微軟正黑體" pitchFamily="34" charset="-120"/>
                    <a:ea typeface="微軟正黑體" pitchFamily="34" charset="-120"/>
                  </a:rPr>
                  <a:t>請使用</a:t>
                </a:r>
                <a:r>
                  <a:rPr kumimoji="0" lang="en-US" altLang="zh-TW" sz="2000">
                    <a:latin typeface="微軟正黑體" pitchFamily="34" charset="-120"/>
                    <a:ea typeface="微軟正黑體" pitchFamily="34" charset="-120"/>
                  </a:rPr>
                  <a:t>: </a:t>
                </a:r>
                <a:r>
                  <a:rPr kumimoji="0" lang="en-US" altLang="zh-TW">
                    <a:latin typeface="微軟正黑體" pitchFamily="34" charset="-120"/>
                    <a:ea typeface="微軟正黑體" pitchFamily="34" charset="-120"/>
                  </a:rPr>
                  <a:t>.gif,  .jpg, </a:t>
                </a:r>
                <a:br>
                  <a:rPr kumimoji="0" lang="en-US" altLang="zh-TW">
                    <a:latin typeface="微軟正黑體" pitchFamily="34" charset="-120"/>
                    <a:ea typeface="微軟正黑體" pitchFamily="34" charset="-120"/>
                  </a:rPr>
                </a:br>
                <a:r>
                  <a:rPr kumimoji="0" lang="en-US" altLang="zh-TW">
                    <a:latin typeface="微軟正黑體" pitchFamily="34" charset="-120"/>
                    <a:ea typeface="微軟正黑體" pitchFamily="34" charset="-120"/>
                  </a:rPr>
                  <a:t>.bmp</a:t>
                </a:r>
                <a:r>
                  <a:rPr kumimoji="0" lang="zh-TW" altLang="en-US">
                    <a:latin typeface="微軟正黑體" pitchFamily="34" charset="-120"/>
                    <a:ea typeface="微軟正黑體" pitchFamily="34" charset="-120"/>
                  </a:rPr>
                  <a:t> </a:t>
                </a:r>
                <a:r>
                  <a:rPr kumimoji="0" lang="en-US" altLang="zh-TW">
                    <a:latin typeface="微軟正黑體" pitchFamily="34" charset="-120"/>
                    <a:ea typeface="微軟正黑體" pitchFamily="34" charset="-120"/>
                  </a:rPr>
                  <a:t>, </a:t>
                </a:r>
                <a:r>
                  <a:rPr kumimoji="0" lang="zh-TW" altLang="en-US">
                    <a:latin typeface="微軟正黑體" pitchFamily="34" charset="-120"/>
                    <a:ea typeface="微軟正黑體" pitchFamily="34" charset="-120"/>
                  </a:rPr>
                  <a:t>  </a:t>
                </a:r>
                <a:r>
                  <a:rPr kumimoji="0" lang="en-US" altLang="zh-TW">
                    <a:latin typeface="微軟正黑體" pitchFamily="34" charset="-120"/>
                    <a:ea typeface="微軟正黑體" pitchFamily="34" charset="-120"/>
                  </a:rPr>
                  <a:t>.tiff</a:t>
                </a:r>
                <a:endParaRPr kumimoji="0" lang="zh-CN" altLang="de-DE">
                  <a:latin typeface="微軟正黑體" pitchFamily="34" charset="-120"/>
                  <a:ea typeface="微軟正黑體" pitchFamily="34" charset="-120"/>
                </a:endParaRPr>
              </a:p>
            </p:txBody>
          </p:sp>
          <p:sp>
            <p:nvSpPr>
              <p:cNvPr id="23" name="AutoShape 18"/>
              <p:cNvSpPr>
                <a:spLocks noChangeArrowheads="1"/>
              </p:cNvSpPr>
              <p:nvPr/>
            </p:nvSpPr>
            <p:spPr bwMode="auto">
              <a:xfrm rot="5400000">
                <a:off x="7224846" y="3510998"/>
                <a:ext cx="650216" cy="1781598"/>
              </a:xfrm>
              <a:prstGeom prst="homePlate">
                <a:avLst>
                  <a:gd name="adj" fmla="val 26949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lIns="0" tIns="0" rIns="0" bIns="0" anchor="ctr">
                <a:spAutoFit/>
              </a:bodyPr>
              <a:lstStyle/>
              <a:p>
                <a:pPr>
                  <a:defRPr/>
                </a:pPr>
                <a:endParaRPr kumimoji="0" lang="zh-TW" altLang="en-US">
                  <a:solidFill>
                    <a:srgbClr val="FFFFFF"/>
                  </a:solidFill>
                  <a:ea typeface="新細明體" pitchFamily="18" charset="-120"/>
                </a:endParaRPr>
              </a:p>
            </p:txBody>
          </p:sp>
          <p:sp>
            <p:nvSpPr>
              <p:cNvPr id="13332" name="Freeform 19"/>
              <p:cNvSpPr>
                <a:spLocks/>
              </p:cNvSpPr>
              <p:nvPr/>
            </p:nvSpPr>
            <p:spPr bwMode="auto">
              <a:xfrm>
                <a:off x="6732588" y="4724400"/>
                <a:ext cx="1727200" cy="1944688"/>
              </a:xfrm>
              <a:custGeom>
                <a:avLst/>
                <a:gdLst>
                  <a:gd name="T0" fmla="*/ 2147483647 w 2551"/>
                  <a:gd name="T1" fmla="*/ 2147483647 h 2008"/>
                  <a:gd name="T2" fmla="*/ 2147483647 w 2551"/>
                  <a:gd name="T3" fmla="*/ 0 h 2008"/>
                  <a:gd name="T4" fmla="*/ 2147483647 w 2551"/>
                  <a:gd name="T5" fmla="*/ 2147483647 h 2008"/>
                  <a:gd name="T6" fmla="*/ 0 w 2551"/>
                  <a:gd name="T7" fmla="*/ 0 h 2008"/>
                  <a:gd name="T8" fmla="*/ 0 w 2551"/>
                  <a:gd name="T9" fmla="*/ 2147483647 h 2008"/>
                  <a:gd name="T10" fmla="*/ 2147483647 w 2551"/>
                  <a:gd name="T11" fmla="*/ 2147483647 h 20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51"/>
                  <a:gd name="T19" fmla="*/ 0 h 2008"/>
                  <a:gd name="T20" fmla="*/ 2551 w 2551"/>
                  <a:gd name="T21" fmla="*/ 2008 h 20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51" h="2008">
                    <a:moveTo>
                      <a:pt x="2551" y="2008"/>
                    </a:moveTo>
                    <a:lnTo>
                      <a:pt x="2551" y="0"/>
                    </a:lnTo>
                    <a:lnTo>
                      <a:pt x="1274" y="97"/>
                    </a:lnTo>
                    <a:lnTo>
                      <a:pt x="0" y="0"/>
                    </a:lnTo>
                    <a:lnTo>
                      <a:pt x="0" y="2008"/>
                    </a:lnTo>
                    <a:lnTo>
                      <a:pt x="2551" y="2008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13333" name="Text Box 20"/>
              <p:cNvSpPr txBox="1">
                <a:spLocks noChangeArrowheads="1"/>
              </p:cNvSpPr>
              <p:nvPr/>
            </p:nvSpPr>
            <p:spPr bwMode="auto">
              <a:xfrm rot="10800000" flipV="1">
                <a:off x="6659563" y="4192733"/>
                <a:ext cx="1914525" cy="218784"/>
              </a:xfrm>
              <a:prstGeom prst="rect">
                <a:avLst/>
              </a:prstGeom>
              <a:noFill/>
              <a:ln w="6350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algn="ctr" eaLnBrk="0" hangingPunct="0"/>
                <a:r>
                  <a:rPr kumimoji="0" lang="zh-TW" altLang="en-US" sz="1600" b="1">
                    <a:solidFill>
                      <a:srgbClr val="000000"/>
                    </a:solidFill>
                    <a:latin typeface="微軟正黑體" pitchFamily="34" charset="-120"/>
                    <a:ea typeface="微軟正黑體" pitchFamily="34" charset="-120"/>
                  </a:rPr>
                  <a:t>特殊符號使用</a:t>
                </a:r>
              </a:p>
            </p:txBody>
          </p:sp>
          <p:sp>
            <p:nvSpPr>
              <p:cNvPr id="13334" name="Rectangle 21"/>
              <p:cNvSpPr>
                <a:spLocks noChangeArrowheads="1"/>
              </p:cNvSpPr>
              <p:nvPr/>
            </p:nvSpPr>
            <p:spPr bwMode="auto">
              <a:xfrm>
                <a:off x="6771357" y="5079913"/>
                <a:ext cx="1656184" cy="1093918"/>
              </a:xfrm>
              <a:prstGeom prst="rect">
                <a:avLst/>
              </a:prstGeom>
              <a:noFill/>
              <a:ln w="6350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marL="190500" lvl="1" indent="-188913" defTabSz="330200">
                  <a:buClr>
                    <a:schemeClr val="accent1"/>
                  </a:buClr>
                  <a:tabLst>
                    <a:tab pos="8521700" algn="r"/>
                  </a:tabLst>
                </a:pPr>
                <a:r>
                  <a:rPr kumimoji="0" lang="zh-TW" altLang="en-US" sz="2000">
                    <a:latin typeface="微軟正黑體" pitchFamily="34" charset="-120"/>
                    <a:ea typeface="微軟正黑體" pitchFamily="34" charset="-120"/>
                  </a:rPr>
                  <a:t>請使用</a:t>
                </a:r>
                <a:r>
                  <a:rPr kumimoji="0" lang="en-US" altLang="zh-TW" sz="2000">
                    <a:latin typeface="微軟正黑體" pitchFamily="34" charset="-120"/>
                    <a:ea typeface="微軟正黑體" pitchFamily="34" charset="-120"/>
                  </a:rPr>
                  <a:t>:Symbol</a:t>
                </a:r>
              </a:p>
              <a:p>
                <a:pPr marL="190500" lvl="1" indent="-188913" defTabSz="330200">
                  <a:buClr>
                    <a:schemeClr val="accent1"/>
                  </a:buClr>
                  <a:tabLst>
                    <a:tab pos="8521700" algn="r"/>
                  </a:tabLst>
                </a:pPr>
                <a:r>
                  <a:rPr kumimoji="0" lang="zh-TW" altLang="en-US" sz="2000">
                    <a:latin typeface="微軟正黑體" pitchFamily="34" charset="-120"/>
                    <a:ea typeface="微軟正黑體" pitchFamily="34" charset="-120"/>
                  </a:rPr>
                  <a:t>字型或</a:t>
                </a:r>
                <a:r>
                  <a:rPr kumimoji="0" lang="en-US" altLang="zh-TW" sz="2000">
                    <a:latin typeface="微軟正黑體" pitchFamily="34" charset="-120"/>
                    <a:ea typeface="微軟正黑體" pitchFamily="34" charset="-120"/>
                  </a:rPr>
                  <a:t>Word</a:t>
                </a:r>
                <a:r>
                  <a:rPr kumimoji="0" lang="zh-TW" altLang="en-US" sz="2000">
                    <a:latin typeface="微軟正黑體" pitchFamily="34" charset="-120"/>
                    <a:ea typeface="微軟正黑體" pitchFamily="34" charset="-120"/>
                  </a:rPr>
                  <a:t>的</a:t>
                </a:r>
                <a:endParaRPr kumimoji="0" lang="en-US" altLang="zh-TW" sz="2000">
                  <a:latin typeface="微軟正黑體" pitchFamily="34" charset="-120"/>
                  <a:ea typeface="微軟正黑體" pitchFamily="34" charset="-120"/>
                </a:endParaRPr>
              </a:p>
              <a:p>
                <a:pPr marL="190500" lvl="1" indent="-188913" defTabSz="330200">
                  <a:buClr>
                    <a:schemeClr val="accent1"/>
                  </a:buClr>
                  <a:tabLst>
                    <a:tab pos="8521700" algn="r"/>
                  </a:tabLst>
                </a:pPr>
                <a:r>
                  <a:rPr kumimoji="0" lang="en-US" altLang="zh-TW" sz="2000">
                    <a:latin typeface="微軟正黑體" pitchFamily="34" charset="-120"/>
                    <a:ea typeface="微軟正黑體" pitchFamily="34" charset="-120"/>
                  </a:rPr>
                  <a:t>Microsoft</a:t>
                </a:r>
                <a:r>
                  <a:rPr kumimoji="0" lang="zh-TW" altLang="en-US" sz="2000">
                    <a:latin typeface="微軟正黑體" pitchFamily="34" charset="-120"/>
                    <a:ea typeface="微軟正黑體" pitchFamily="34" charset="-120"/>
                  </a:rPr>
                  <a:t>方程式</a:t>
                </a:r>
                <a:endParaRPr kumimoji="0" lang="en-US" altLang="zh-TW" sz="2000">
                  <a:latin typeface="微軟正黑體" pitchFamily="34" charset="-120"/>
                  <a:ea typeface="微軟正黑體" pitchFamily="34" charset="-120"/>
                </a:endParaRPr>
              </a:p>
              <a:p>
                <a:pPr marL="190500" lvl="1" indent="-188913" defTabSz="330200">
                  <a:buClr>
                    <a:schemeClr val="accent1"/>
                  </a:buClr>
                  <a:tabLst>
                    <a:tab pos="8521700" algn="r"/>
                  </a:tabLst>
                </a:pPr>
                <a:r>
                  <a:rPr kumimoji="0" lang="zh-TW" altLang="en-US" sz="2000">
                    <a:latin typeface="微軟正黑體" pitchFamily="34" charset="-120"/>
                    <a:ea typeface="微軟正黑體" pitchFamily="34" charset="-120"/>
                  </a:rPr>
                  <a:t>編輯器來編輯</a:t>
                </a:r>
                <a:endParaRPr kumimoji="0" lang="zh-CN" altLang="de-DE" sz="2000">
                  <a:latin typeface="微軟正黑體" pitchFamily="34" charset="-120"/>
                  <a:ea typeface="微軟正黑體" pitchFamily="34" charset="-120"/>
                </a:endParaRPr>
              </a:p>
            </p:txBody>
          </p:sp>
        </p:grpSp>
      </p:grpSp>
      <p:sp>
        <p:nvSpPr>
          <p:cNvPr id="24" name="矩形 24"/>
          <p:cNvSpPr>
            <a:spLocks noChangeArrowheads="1"/>
          </p:cNvSpPr>
          <p:nvPr/>
        </p:nvSpPr>
        <p:spPr bwMode="auto">
          <a:xfrm>
            <a:off x="1310640" y="5897245"/>
            <a:ext cx="8778239" cy="53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09600" indent="-609600" algn="ctr" defTabSz="33020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None/>
              <a:tabLst>
                <a:tab pos="8521700" algn="r"/>
              </a:tabLst>
            </a:pPr>
            <a:r>
              <a:rPr kumimoji="0" lang="en-US" altLang="zh-TW" sz="2200" b="1" dirty="0">
                <a:latin typeface="Segoe Print" pitchFamily="2" charset="0"/>
                <a:ea typeface="微軟正黑體" pitchFamily="34" charset="-120"/>
              </a:rPr>
              <a:t>※請</a:t>
            </a:r>
            <a:r>
              <a:rPr kumimoji="0" lang="zh-TW" altLang="zh-TW" sz="2200" b="1" dirty="0">
                <a:latin typeface="Segoe Print" pitchFamily="2" charset="0"/>
                <a:ea typeface="微軟正黑體" pitchFamily="34" charset="-120"/>
              </a:rPr>
              <a:t>將</a:t>
            </a:r>
            <a:r>
              <a:rPr kumimoji="0" lang="en-US" altLang="zh-TW" sz="2200" b="1" dirty="0" err="1">
                <a:latin typeface="Segoe Print" pitchFamily="2" charset="0"/>
                <a:ea typeface="微軟正黑體" pitchFamily="34" charset="-120"/>
              </a:rPr>
              <a:t>Word檔轉成PDF格式，提交通過審核後再進行列印與裝訂</a:t>
            </a:r>
            <a:endParaRPr kumimoji="0" lang="zh-TW" altLang="zh-TW" sz="2200" b="1" dirty="0">
              <a:latin typeface="Segoe Print" pitchFamily="2" charset="0"/>
              <a:ea typeface="微軟正黑體" pitchFamily="34" charset="-12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標題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zh-TW" altLang="en-US" smtClean="0">
                <a:ea typeface="新細明體" pitchFamily="18" charset="-120"/>
              </a:rPr>
              <a:t>檔案中加入浮水印</a:t>
            </a:r>
            <a:r>
              <a:rPr lang="en-US" altLang="zh-TW" smtClean="0">
                <a:ea typeface="新細明體" pitchFamily="18" charset="-120"/>
              </a:rPr>
              <a:t>—</a:t>
            </a:r>
            <a:r>
              <a:rPr lang="zh-TW" altLang="en-US" smtClean="0">
                <a:ea typeface="新細明體" pitchFamily="18" charset="-120"/>
              </a:rPr>
              <a:t>下載浮水印</a:t>
            </a:r>
          </a:p>
        </p:txBody>
      </p:sp>
      <p:pic>
        <p:nvPicPr>
          <p:cNvPr id="153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881" t="7214" r="10834" b="10329"/>
          <a:stretch>
            <a:fillRect/>
          </a:stretch>
        </p:blipFill>
        <p:spPr>
          <a:xfrm>
            <a:off x="1528763" y="1058863"/>
            <a:ext cx="8197850" cy="5395912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標題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>
              <a:ea typeface="新細明體" pitchFamily="18" charset="-120"/>
            </a:endParaRPr>
          </a:p>
        </p:txBody>
      </p:sp>
      <p:pic>
        <p:nvPicPr>
          <p:cNvPr id="16387" name="內容版面配置區 16" descr="pic 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404813"/>
            <a:ext cx="9551988" cy="6453187"/>
          </a:xfrm>
        </p:spPr>
      </p:pic>
      <p:sp>
        <p:nvSpPr>
          <p:cNvPr id="13314" name="投影片編號版面配置區 2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C48837D-E37F-4CF8-AAC8-891428D2A096}" type="slidenum">
              <a:rPr lang="en-US" altLang="zh-TW" smtClean="0"/>
              <a:pPr>
                <a:defRPr/>
              </a:pPr>
              <a:t>6</a:t>
            </a:fld>
            <a:endParaRPr lang="en-US" altLang="zh-TW" smtClean="0"/>
          </a:p>
        </p:txBody>
      </p:sp>
      <p:sp>
        <p:nvSpPr>
          <p:cNvPr id="13" name="圓角矩形 12"/>
          <p:cNvSpPr/>
          <p:nvPr/>
        </p:nvSpPr>
        <p:spPr>
          <a:xfrm>
            <a:off x="7583488" y="908720"/>
            <a:ext cx="4608512" cy="491731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TW" altLang="en-US"/>
          </a:p>
        </p:txBody>
      </p:sp>
      <p:pic>
        <p:nvPicPr>
          <p:cNvPr id="16392" name="Picture 14" descr="http://etds.lib.tku.edu.tw/files/watermark_tk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2125" y="1844675"/>
            <a:ext cx="361950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93" name="群組 6"/>
          <p:cNvGrpSpPr>
            <a:grpSpLocks/>
          </p:cNvGrpSpPr>
          <p:nvPr/>
        </p:nvGrpSpPr>
        <p:grpSpPr bwMode="auto">
          <a:xfrm>
            <a:off x="8112125" y="1268413"/>
            <a:ext cx="3619500" cy="430212"/>
            <a:chOff x="5000625" y="1857375"/>
            <a:chExt cx="2714625" cy="430213"/>
          </a:xfrm>
        </p:grpSpPr>
        <p:cxnSp>
          <p:nvCxnSpPr>
            <p:cNvPr id="16397" name="直線單箭頭接點 5"/>
            <p:cNvCxnSpPr>
              <a:cxnSpLocks noChangeShapeType="1"/>
            </p:cNvCxnSpPr>
            <p:nvPr/>
          </p:nvCxnSpPr>
          <p:spPr bwMode="auto">
            <a:xfrm rot="10800000" flipH="1">
              <a:off x="5000625" y="2286000"/>
              <a:ext cx="2714625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triangle" w="med" len="med"/>
              <a:tailEnd type="arrow" w="med" len="med"/>
            </a:ln>
          </p:spPr>
        </p:cxnSp>
        <p:sp>
          <p:nvSpPr>
            <p:cNvPr id="16398" name="圓角矩形 6"/>
            <p:cNvSpPr>
              <a:spLocks noChangeArrowheads="1"/>
            </p:cNvSpPr>
            <p:nvPr/>
          </p:nvSpPr>
          <p:spPr bwMode="auto">
            <a:xfrm>
              <a:off x="5000625" y="1857375"/>
              <a:ext cx="2714625" cy="357188"/>
            </a:xfrm>
            <a:prstGeom prst="roundRect">
              <a:avLst>
                <a:gd name="adj" fmla="val 16667"/>
              </a:avLst>
            </a:prstGeom>
            <a:no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marL="469900" indent="-469900"/>
              <a:r>
                <a:rPr lang="zh-TW" altLang="en-US"/>
                <a:t>浮水印尺寸為直徑</a:t>
              </a:r>
              <a:r>
                <a:rPr lang="en-US" altLang="zh-TW"/>
                <a:t>6.5cm</a:t>
              </a:r>
              <a:endParaRPr lang="zh-TW" altLang="zh-TW"/>
            </a:p>
          </p:txBody>
        </p:sp>
      </p:grpSp>
      <p:sp>
        <p:nvSpPr>
          <p:cNvPr id="18" name="圓角矩形 17"/>
          <p:cNvSpPr/>
          <p:nvPr/>
        </p:nvSpPr>
        <p:spPr>
          <a:xfrm>
            <a:off x="0" y="3860800"/>
            <a:ext cx="1966913" cy="3603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9" name="矩形 18"/>
          <p:cNvSpPr/>
          <p:nvPr/>
        </p:nvSpPr>
        <p:spPr>
          <a:xfrm>
            <a:off x="179388" y="3467100"/>
            <a:ext cx="1770062" cy="5207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6396" name="文字方塊 14"/>
          <p:cNvSpPr txBox="1">
            <a:spLocks noChangeArrowheads="1"/>
          </p:cNvSpPr>
          <p:nvPr/>
        </p:nvSpPr>
        <p:spPr bwMode="auto">
          <a:xfrm>
            <a:off x="2762250" y="2276475"/>
            <a:ext cx="4581525" cy="461963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2400">
                <a:solidFill>
                  <a:srgbClr val="FF0000"/>
                </a:solidFill>
              </a:rPr>
              <a:t>*請勿更改浮水印大小*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3431377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67F96A-C2ED-4D5B-8EFB-A18C6982D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TS103431377</Template>
  <TotalTime>0</TotalTime>
  <Words>219</Words>
  <Application>Microsoft Office PowerPoint</Application>
  <PresentationFormat>自訂</PresentationFormat>
  <Paragraphs>52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TS103431377</vt:lpstr>
      <vt:lpstr>淡江大學 University</vt:lpstr>
      <vt:lpstr>大綱</vt:lpstr>
      <vt:lpstr>論文格式</vt:lpstr>
      <vt:lpstr>檔案格式</vt:lpstr>
      <vt:lpstr>檔案中加入浮水印—下載浮水印</vt:lpstr>
      <vt:lpstr>投影片 6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2013-03-26T01:49:22Z</dcterms:created>
  <dcterms:modified xsi:type="dcterms:W3CDTF">2013-05-14T12:13:03Z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